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63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F85B89-71DA-4ED7-B473-737E1F264028}" type="datetimeFigureOut">
              <a:rPr lang="en-US" smtClean="0"/>
              <a:t>7/18/2011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8B8D2-C74E-495B-A543-730642F8892D}" type="slidenum">
              <a:rPr lang="en-US" smtClean="0"/>
              <a:t>‹#›</a:t>
            </a:fld>
            <a:endParaRPr lang="en-US"/>
          </a:p>
        </p:txBody>
      </p:sp>
    </p:spTree>
    <p:extLst>
      <p:ext uri="{BB962C8B-B14F-4D97-AF65-F5344CB8AC3E}">
        <p14:creationId xmlns:p14="http://schemas.microsoft.com/office/powerpoint/2010/main" val="4175347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A1B8031-AEA2-4918-80A1-DC6AB9D434DB}" type="slidenum">
              <a:rPr lang="en-US" smtClean="0"/>
              <a:pPr/>
              <a:t>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9E1989-2413-4E16-9932-C8F650E86DFD}" type="slidenum">
              <a:rPr lang="en-US" smtClean="0"/>
              <a:pPr/>
              <a:t>11</a:t>
            </a:fld>
            <a:endParaRPr lang="en-US" smtClean="0"/>
          </a:p>
        </p:txBody>
      </p:sp>
      <p:sp>
        <p:nvSpPr>
          <p:cNvPr id="77827"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eaLnBrk="1" hangingPunct="1">
              <a:defRPr/>
            </a:pPr>
            <a:r>
              <a:rPr lang="en-IE" b="1" cap="small" dirty="0" smtClean="0"/>
              <a:t>Additional Notes</a:t>
            </a:r>
            <a:endParaRPr lang="en-GB" b="1" cap="small" dirty="0" smtClean="0"/>
          </a:p>
          <a:p>
            <a:pPr eaLnBrk="1" hangingPunct="1">
              <a:defRPr/>
            </a:pPr>
            <a:endParaRPr lang="en-US" dirty="0" smtClean="0"/>
          </a:p>
          <a:p>
            <a:pPr eaLnBrk="1" hangingPunct="1">
              <a:defRPr/>
            </a:pPr>
            <a:r>
              <a:rPr lang="en-US" b="1" dirty="0" smtClean="0"/>
              <a:t>User-Level Configuration - </a:t>
            </a:r>
            <a:r>
              <a:rPr lang="en-US" dirty="0" smtClean="0"/>
              <a:t>Sage CRM can be configured by managers and other appropriate staff to match the particular needs of your users, while the easy-to-use customization tools allow you adapt to Sage CRM in line with changing functional requirements on a cost-efficient and flexible basis. </a:t>
            </a:r>
            <a:endParaRPr lang="en-GB" dirty="0" smtClean="0"/>
          </a:p>
          <a:p>
            <a:pPr eaLnBrk="1" hangingPunct="1">
              <a:defRPr/>
            </a:pPr>
            <a:endParaRPr lang="en-US" dirty="0" smtClean="0"/>
          </a:p>
          <a:p>
            <a:pPr eaLnBrk="1" hangingPunct="1">
              <a:defRPr/>
            </a:pPr>
            <a:r>
              <a:rPr lang="en-US" b="1" dirty="0" smtClean="0"/>
              <a:t>Codeless </a:t>
            </a:r>
            <a:r>
              <a:rPr lang="en-US" b="1" dirty="0" err="1" smtClean="0"/>
              <a:t>Customisation</a:t>
            </a:r>
            <a:r>
              <a:rPr lang="en-US" b="1" dirty="0" smtClean="0"/>
              <a:t> - </a:t>
            </a:r>
            <a:r>
              <a:rPr lang="en-US" dirty="0" smtClean="0"/>
              <a:t>Sage CRM provides for the majority of customization to be carried out on a codeless basis, removing the need for costly development resource.</a:t>
            </a:r>
            <a:endParaRPr lang="en-GB" dirty="0" smtClean="0"/>
          </a:p>
          <a:p>
            <a:pPr eaLnBrk="1" hangingPunct="1">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E27697C-5D64-4BEE-BB90-91D376C66EE0}" type="slidenum">
              <a:rPr lang="en-US" smtClean="0"/>
              <a:pPr/>
              <a:t>12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Additional Notes</a:t>
            </a:r>
          </a:p>
          <a:p>
            <a:pPr eaLnBrk="1" hangingPunct="1"/>
            <a:endParaRPr lang="en-US" b="1" smtClean="0"/>
          </a:p>
          <a:p>
            <a:pPr eaLnBrk="1" hangingPunct="1"/>
            <a:r>
              <a:rPr lang="en-US" b="1" smtClean="0"/>
              <a:t>Offline Client - </a:t>
            </a:r>
            <a:r>
              <a:rPr lang="en-US" smtClean="0"/>
              <a:t>Sales, marketing and customer service representatives need access to up-to-date, accurate customer data, regardless of their location or access scenario. The Sage CRM offline client, known as Solo, enables your field-based users to access CRM data and functionality while disconnected. Updates are synchronized with the CRM database on the next occasion when the user has online access. The Solo client can be configured quickly and easily to define the subset of customer data that will be used when disconnected. The Sage CRM offline client uses the same interface as the core Sage CRM application, simplifying access to key customer information and functionality. </a:t>
            </a:r>
            <a:endParaRPr lang="en-US" b="1" smtClean="0"/>
          </a:p>
          <a:p>
            <a:pPr eaLnBrk="1" hangingPunct="1"/>
            <a:endParaRPr lang="en-US" smtClean="0"/>
          </a:p>
          <a:p>
            <a:pPr eaLnBrk="1" hangingPunct="1"/>
            <a:r>
              <a:rPr lang="en-US" b="1" smtClean="0"/>
              <a:t>Mobile Client - </a:t>
            </a:r>
            <a:r>
              <a:rPr lang="en-US" smtClean="0"/>
              <a:t>Sage CRM provides enhanced support for mobile devices using Microsoft Windows CE, Windows Mobile or Blackberry, allowing your field-based employees and remote-office-workers to access customer information in real-time using a standard web browser and wireless connectivity. Sage CRM is designed to take advantage of the latest wireless technologies such as GSM, EDGE, CDMA and 3G.</a:t>
            </a:r>
            <a:endParaRPr lang="en-GB"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719772-1674-4688-A8B8-AE90F30A29D9}" type="slidenum">
              <a:rPr lang="en-US" smtClean="0"/>
              <a:pPr/>
              <a:t>13</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IE" b="1" smtClean="0"/>
              <a:t>Additional Notes</a:t>
            </a:r>
            <a:endParaRPr lang="en-IE" smtClean="0"/>
          </a:p>
          <a:p>
            <a:pPr eaLnBrk="1" hangingPunct="1"/>
            <a:endParaRPr lang="en-IE" smtClean="0"/>
          </a:p>
          <a:p>
            <a:pPr eaLnBrk="1" hangingPunct="1"/>
            <a:r>
              <a:rPr lang="en-IE" b="1" smtClean="0"/>
              <a:t>Out-of-the-Box Integration with Sage ERP Systems - </a:t>
            </a:r>
            <a:r>
              <a:rPr lang="en-IE" smtClean="0"/>
              <a:t>Sage CRM provides out-of-the-box integration to market-leading Sage ERP products. This equips SMBs, on a low-cost, low-complexity basis, with consistent customer data across their front and back-office environments and provides users with real customer visibility across financial and non-financial data, as well as facilitating straight-through processing which significantly reduces errors and administrative cost.  Over the long-term, companies using Sage CRM’s front-to-back-office integration capabilities can expect to significantly decrease administrative cost, increase customer satisfaction and consequential revenue opportunities, and build sustainable competitive advantage in an increasingly challenging marketplace. </a:t>
            </a:r>
            <a:endParaRPr lang="en-GB"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A7A2A6-C620-447B-88D6-7F2654FEDEB6}" type="slidenum">
              <a:rPr lang="en-US" smtClean="0"/>
              <a:pPr/>
              <a:t>3</a:t>
            </a:fld>
            <a:endParaRPr lang="en-US" smtClean="0"/>
          </a:p>
        </p:txBody>
      </p:sp>
      <p:sp>
        <p:nvSpPr>
          <p:cNvPr id="69635"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eaLnBrk="1" hangingPunct="1">
              <a:defRPr/>
            </a:pPr>
            <a:r>
              <a:rPr lang="en-US" b="1" cap="small" dirty="0" smtClean="0"/>
              <a:t>Additional Notes</a:t>
            </a:r>
          </a:p>
          <a:p>
            <a:pPr eaLnBrk="1" hangingPunct="1">
              <a:defRPr/>
            </a:pPr>
            <a:endParaRPr lang="en-GB" b="1" cap="small" dirty="0" smtClean="0"/>
          </a:p>
          <a:p>
            <a:pPr eaLnBrk="1" hangingPunct="1">
              <a:defRPr/>
            </a:pPr>
            <a:r>
              <a:rPr lang="en-US" b="1" dirty="0" smtClean="0"/>
              <a:t>Intuitive User Interface - </a:t>
            </a:r>
            <a:r>
              <a:rPr lang="en-US" dirty="0" smtClean="0"/>
              <a:t>Sage CRM delivers unprecedented ease-of-use by combining a highly intuitive user interface with unique tutorial and support tools that ensure a high level of user adoption from day one.</a:t>
            </a:r>
            <a:endParaRPr lang="en-GB" dirty="0" smtClean="0"/>
          </a:p>
          <a:p>
            <a:pPr eaLnBrk="1" hangingPunct="1">
              <a:defRPr/>
            </a:pPr>
            <a:endParaRPr lang="en-US" dirty="0" smtClean="0"/>
          </a:p>
          <a:p>
            <a:pPr eaLnBrk="1" hangingPunct="1">
              <a:defRPr/>
            </a:pPr>
            <a:r>
              <a:rPr lang="en-US" b="1" dirty="0" smtClean="0"/>
              <a:t>Quick Start Tab &amp; On-Screen Coaching</a:t>
            </a:r>
            <a:r>
              <a:rPr lang="en-US" dirty="0" smtClean="0"/>
              <a:t> - The Sage CRM Quick Start tab provides employees with a selection of video-based tutorials across major areas of Sage CRM functionality while the on-screen coaching function delivers context-based assistance on specific functions and activities, which can be </a:t>
            </a:r>
            <a:r>
              <a:rPr lang="en-US" dirty="0" err="1" smtClean="0"/>
              <a:t>customised</a:t>
            </a:r>
            <a:r>
              <a:rPr lang="en-US" dirty="0" smtClean="0"/>
              <a:t> according to company-specific requirements.</a:t>
            </a:r>
            <a:endParaRPr lang="en-GB" dirty="0" smtClean="0"/>
          </a:p>
          <a:p>
            <a:pPr eaLnBrk="1" hangingPunct="1">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4B0DB18-8EF8-461E-8205-5E8E043A7767}" type="slidenum">
              <a:rPr lang="en-US" smtClean="0"/>
              <a:pPr/>
              <a:t>4</a:t>
            </a:fld>
            <a:endParaRPr lang="en-US" smtClean="0"/>
          </a:p>
        </p:txBody>
      </p:sp>
      <p:sp>
        <p:nvSpPr>
          <p:cNvPr id="70659" name="Rectangle 2"/>
          <p:cNvSpPr>
            <a:spLocks noGrp="1" noRot="1" noChangeAspect="1" noChangeArrowheads="1" noTextEdit="1"/>
          </p:cNvSpPr>
          <p:nvPr>
            <p:ph type="sldImg"/>
          </p:nvPr>
        </p:nvSpPr>
        <p:spPr>
          <a:ln/>
        </p:spPr>
      </p:sp>
      <p:sp>
        <p:nvSpPr>
          <p:cNvPr id="2" name="Rectangle 3"/>
          <p:cNvSpPr>
            <a:spLocks noGrp="1" noChangeArrowheads="1"/>
          </p:cNvSpPr>
          <p:nvPr>
            <p:ph type="body" idx="1"/>
          </p:nvPr>
        </p:nvSpPr>
        <p:spPr/>
        <p:txBody>
          <a:bodyPr/>
          <a:lstStyle/>
          <a:p>
            <a:pPr eaLnBrk="1" hangingPunct="1">
              <a:defRPr/>
            </a:pPr>
            <a:r>
              <a:rPr lang="en-US" b="1" cap="small" dirty="0" smtClean="0"/>
              <a:t>Additional Notes</a:t>
            </a:r>
          </a:p>
          <a:p>
            <a:pPr eaLnBrk="1" hangingPunct="1">
              <a:defRPr/>
            </a:pPr>
            <a:endParaRPr lang="en-GB" b="1" cap="small" dirty="0" smtClean="0"/>
          </a:p>
          <a:p>
            <a:pPr eaLnBrk="1" hangingPunct="1">
              <a:defRPr/>
            </a:pPr>
            <a:r>
              <a:rPr lang="en-US" b="1" dirty="0" smtClean="0"/>
              <a:t>360 Degree Customer Visibility- </a:t>
            </a:r>
            <a:r>
              <a:rPr lang="en-US" dirty="0" smtClean="0"/>
              <a:t>Sage CRM provides front-office staff with three sixty -degree visibility on their customers by bringing together sales, marketing  and customer service information , and combining it with transactional data contained in your back-office system. This ensures that your staff have access to the most up-to-date, accurate and complete customer information at all times; enhancing customer service delivery, improving marketing effectiveness and facilitating the identification of cross-selling and up-selling opportunities within the customer base.</a:t>
            </a:r>
          </a:p>
          <a:p>
            <a:pPr eaLnBrk="1" hangingPunct="1">
              <a:defRPr/>
            </a:pPr>
            <a:endParaRPr lang="en-US" dirty="0" smtClean="0"/>
          </a:p>
          <a:p>
            <a:pPr eaLnBrk="1" hangingPunct="1">
              <a:defRPr/>
            </a:pPr>
            <a:r>
              <a:rPr lang="en-US" dirty="0" smtClean="0"/>
              <a:t>* Invoices tab provided through integration to relevant Sage ERP product and subject to regional availability.</a:t>
            </a:r>
            <a:endParaRPr lang="en-GB" dirty="0" smtClean="0"/>
          </a:p>
          <a:p>
            <a:pPr eaLnBrk="1" hangingPunct="1">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F13788-C9B9-4E7F-80BF-766E570D56E8}" type="slidenum">
              <a:rPr lang="en-US" smtClean="0"/>
              <a:pPr/>
              <a:t>5</a:t>
            </a:fld>
            <a:endParaRPr lang="en-US" smtClean="0"/>
          </a:p>
        </p:txBody>
      </p:sp>
      <p:sp>
        <p:nvSpPr>
          <p:cNvPr id="71683"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eaLnBrk="1" hangingPunct="1">
              <a:defRPr/>
            </a:pPr>
            <a:r>
              <a:rPr lang="en-US" b="1" cap="small" dirty="0" smtClean="0"/>
              <a:t>Additional Notes</a:t>
            </a:r>
          </a:p>
          <a:p>
            <a:pPr eaLnBrk="1" hangingPunct="1">
              <a:defRPr/>
            </a:pPr>
            <a:endParaRPr lang="en-GB" b="1" cap="small" dirty="0" smtClean="0"/>
          </a:p>
          <a:p>
            <a:pPr eaLnBrk="1" hangingPunct="1">
              <a:defRPr/>
            </a:pPr>
            <a:r>
              <a:rPr lang="en-US" b="1" dirty="0" smtClean="0"/>
              <a:t>Complete Calendar and Task Management - </a:t>
            </a:r>
            <a:r>
              <a:rPr lang="en-US" dirty="0" smtClean="0"/>
              <a:t>Sage CRM provides staff with a complete calendar and task management solution encompassing daily, weekly, monthly and due-date views. </a:t>
            </a:r>
            <a:r>
              <a:rPr lang="en-IE" dirty="0" smtClean="0"/>
              <a:t>Right-clicking on the “New” icon enables user to create a new appointment or task within the contact record or opportunity that is currently on-screen.</a:t>
            </a:r>
          </a:p>
          <a:p>
            <a:pPr eaLnBrk="1" hangingPunct="1">
              <a:defRPr/>
            </a:pPr>
            <a:endParaRPr lang="en-GB" dirty="0" smtClean="0"/>
          </a:p>
          <a:p>
            <a:pPr eaLnBrk="1" hangingPunct="1">
              <a:defRPr/>
            </a:pPr>
            <a:r>
              <a:rPr lang="en-US" b="1" dirty="0" smtClean="0"/>
              <a:t>Multi-User Collaboration - </a:t>
            </a:r>
            <a:r>
              <a:rPr lang="en-US" dirty="0" smtClean="0"/>
              <a:t>Multi-user activities can be schedules with ease and, where appropriate, users can assign, reassign or escalate activities to other users, making collaboration on multi-activity projects easy to manage. </a:t>
            </a:r>
            <a:endParaRPr lang="en-GB" dirty="0" smtClean="0"/>
          </a:p>
          <a:p>
            <a:pPr eaLnBrk="1" hangingPunct="1">
              <a:defRPr/>
            </a:pPr>
            <a:endParaRPr lang="en-GB" dirty="0" smtClean="0"/>
          </a:p>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687613-0EE3-4A8D-AB9A-12196145FE29}" type="slidenum">
              <a:rPr lang="en-US" smtClean="0"/>
              <a:pPr/>
              <a:t>6</a:t>
            </a:fld>
            <a:endParaRPr lang="en-US" smtClean="0"/>
          </a:p>
        </p:txBody>
      </p:sp>
      <p:sp>
        <p:nvSpPr>
          <p:cNvPr id="72707"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eaLnBrk="1" hangingPunct="1">
              <a:defRPr/>
            </a:pPr>
            <a:r>
              <a:rPr lang="en-US" b="1" cap="small" dirty="0" smtClean="0"/>
              <a:t>Additional Notes</a:t>
            </a:r>
          </a:p>
          <a:p>
            <a:pPr eaLnBrk="1" hangingPunct="1">
              <a:defRPr/>
            </a:pPr>
            <a:endParaRPr lang="en-GB" b="1" cap="small" dirty="0" smtClean="0"/>
          </a:p>
          <a:p>
            <a:pPr eaLnBrk="1" hangingPunct="1">
              <a:defRPr/>
            </a:pPr>
            <a:r>
              <a:rPr lang="en-US" b="1" dirty="0" smtClean="0"/>
              <a:t>Accessed through the Outlook Interface</a:t>
            </a:r>
            <a:r>
              <a:rPr lang="en-US" dirty="0" smtClean="0"/>
              <a:t> - Sage CRM works seamlessly with Microsoft Office Outlook. Sage CRM can be accessed directly through the Microsoft Outlook interface, eliminating the need to switch between interfaces and further increasing staff adoption and productivity.</a:t>
            </a:r>
            <a:endParaRPr lang="en-GB" dirty="0" smtClean="0"/>
          </a:p>
          <a:p>
            <a:pPr eaLnBrk="1" hangingPunct="1">
              <a:defRPr/>
            </a:pPr>
            <a:endParaRPr lang="en-US" dirty="0" smtClean="0"/>
          </a:p>
          <a:p>
            <a:pPr eaLnBrk="1" hangingPunct="1">
              <a:defRPr/>
            </a:pPr>
            <a:r>
              <a:rPr lang="en-US" b="1" dirty="0" smtClean="0"/>
              <a:t>Automatic</a:t>
            </a:r>
            <a:r>
              <a:rPr lang="en-US" dirty="0" smtClean="0"/>
              <a:t> </a:t>
            </a:r>
            <a:r>
              <a:rPr lang="en-US" b="1" dirty="0" smtClean="0"/>
              <a:t>Synchronization</a:t>
            </a:r>
            <a:r>
              <a:rPr lang="en-US" dirty="0" smtClean="0"/>
              <a:t> - Emails, calendar events and contacts contained within Microsoft Outlook are automatically synchronized with Sage CRM and vice versa. Contacts, tasks and appointments only have to be entered once to be available in both systems. </a:t>
            </a:r>
            <a:endParaRPr lang="en-GB" dirty="0" smtClean="0"/>
          </a:p>
          <a:p>
            <a:pPr eaLnBrk="1" hangingPunct="1">
              <a:defRPr/>
            </a:pPr>
            <a:r>
              <a:rPr lang="en-US" dirty="0" smtClean="0"/>
              <a:t> </a:t>
            </a:r>
            <a:endParaRPr lang="en-GB" dirty="0" smtClean="0"/>
          </a:p>
          <a:p>
            <a:pPr eaLnBrk="1" hangingPunct="1">
              <a:defRPr/>
            </a:pPr>
            <a:r>
              <a:rPr lang="en-US" b="1" dirty="0" smtClean="0"/>
              <a:t>Parallel Email Management </a:t>
            </a:r>
            <a:r>
              <a:rPr lang="en-US" dirty="0" smtClean="0"/>
              <a:t>- Sage CRM allows Microsoft Outlook emails to be filed against records in the Sage CRM database. Staff can also send emails from within Sage CRM using Microsoft Outlook, with any attachments automatically stored against the relevant Sage CRM contact record. </a:t>
            </a:r>
            <a:endParaRPr lang="en-GB" dirty="0" smtClean="0"/>
          </a:p>
          <a:p>
            <a:pPr eaLnBrk="1" hangingPunct="1">
              <a:defRPr/>
            </a:pPr>
            <a:endParaRPr lang="en-US" dirty="0" smtClean="0"/>
          </a:p>
          <a:p>
            <a:pPr eaLnBrk="1" hangingPunct="1">
              <a:spcBef>
                <a:spcPct val="0"/>
              </a:spcBef>
              <a:defRPr/>
            </a:pPr>
            <a:endParaRPr lang="en-GB" dirty="0" smtClean="0"/>
          </a:p>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D821DB1-D0D2-40D8-990E-44ECAFF091C3}" type="slidenum">
              <a:rPr lang="en-US" smtClean="0"/>
              <a:pPr/>
              <a:t>7</a:t>
            </a:fld>
            <a:endParaRPr lang="en-US" smtClean="0"/>
          </a:p>
        </p:txBody>
      </p:sp>
      <p:sp>
        <p:nvSpPr>
          <p:cNvPr id="73731"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eaLnBrk="1" hangingPunct="1">
              <a:defRPr/>
            </a:pPr>
            <a:r>
              <a:rPr lang="en-US" b="1" cap="small" dirty="0" smtClean="0"/>
              <a:t>Additional Notes</a:t>
            </a:r>
            <a:endParaRPr lang="en-GB" b="1" cap="small" dirty="0" smtClean="0"/>
          </a:p>
          <a:p>
            <a:pPr eaLnBrk="1" hangingPunct="1">
              <a:defRPr/>
            </a:pPr>
            <a:endParaRPr lang="en-US" dirty="0" smtClean="0"/>
          </a:p>
          <a:p>
            <a:pPr eaLnBrk="1" hangingPunct="1">
              <a:defRPr/>
            </a:pPr>
            <a:r>
              <a:rPr lang="en-US" b="1" dirty="0" smtClean="0"/>
              <a:t>Drag and Drop Workflow Orchestration - </a:t>
            </a:r>
            <a:r>
              <a:rPr lang="en-US" dirty="0" smtClean="0"/>
              <a:t>Sage CRM provides extensive workflow capabilities out-of-the-box</a:t>
            </a:r>
            <a:r>
              <a:rPr lang="en-GB" dirty="0" smtClean="0"/>
              <a:t>. M</a:t>
            </a:r>
            <a:r>
              <a:rPr lang="en-US" dirty="0" err="1" smtClean="0"/>
              <a:t>anagers</a:t>
            </a:r>
            <a:r>
              <a:rPr lang="en-US" dirty="0" smtClean="0"/>
              <a:t> can define workflow orchestration rules using intuitive, drag and drop tools. From here, alerts, escalations and task assignments are guided through pre-defined processes with a full audit trail.</a:t>
            </a:r>
            <a:endParaRPr lang="en-US" b="1" dirty="0" smtClean="0"/>
          </a:p>
          <a:p>
            <a:pPr eaLnBrk="1" hangingPunct="1">
              <a:defRPr/>
            </a:pPr>
            <a:endParaRPr lang="en-GB" dirty="0" smtClean="0"/>
          </a:p>
          <a:p>
            <a:pPr eaLnBrk="1" hangingPunct="1">
              <a:defRPr/>
            </a:pPr>
            <a:r>
              <a:rPr lang="en-US" b="1" dirty="0" smtClean="0"/>
              <a:t>Powerful Workflow Automation - </a:t>
            </a:r>
            <a:r>
              <a:rPr lang="en-US" dirty="0" smtClean="0"/>
              <a:t>With Sage CRM Workflow businesses can automate pre-determined business rules across all channels, departments and employees. In combination with e-mail integration, workflow ensures that actions requiring attention or escalation are automatically being routed to the correct employees or partners. Sage CRM creates confidence among employees that issues are not going to fall through the cracks and frees their time to perform tasks that are more important.</a:t>
            </a:r>
            <a:endParaRPr lang="en-GB" dirty="0" smtClean="0"/>
          </a:p>
          <a:p>
            <a:pPr eaLnBrk="1" hangingPunct="1">
              <a:defRPr/>
            </a:pPr>
            <a:endParaRPr lang="en-GB" dirty="0" smtClean="0"/>
          </a:p>
          <a:p>
            <a:pPr eaLnBrk="1" hangingPunct="1">
              <a:defRPr/>
            </a:pPr>
            <a:r>
              <a:rPr lang="en-US" b="1" dirty="0" smtClean="0"/>
              <a:t>Notifications - </a:t>
            </a:r>
            <a:r>
              <a:rPr lang="en-US" dirty="0" smtClean="0"/>
              <a:t>Workflow notifications and alerts can be sent through a variety of means including e-mail, SMS and pop-up messages.</a:t>
            </a:r>
            <a:endParaRPr lang="en-GB" dirty="0" smtClean="0"/>
          </a:p>
          <a:p>
            <a:pPr eaLnBrk="1" hangingPunct="1">
              <a:spcBef>
                <a:spcPct val="0"/>
              </a:spcBef>
              <a:defRPr/>
            </a:pPr>
            <a:endParaRPr lang="en-GB" dirty="0" smtClean="0"/>
          </a:p>
          <a:p>
            <a:pPr eaLnBrk="1" hangingPunct="1">
              <a:defRP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CA484B-0151-4B28-AA6B-E2203C8F111D}" type="slidenum">
              <a:rPr lang="en-US" smtClean="0"/>
              <a:pPr/>
              <a:t>8</a:t>
            </a:fld>
            <a:endParaRPr lang="en-US" smtClean="0"/>
          </a:p>
        </p:txBody>
      </p:sp>
      <p:sp>
        <p:nvSpPr>
          <p:cNvPr id="74755"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eaLnBrk="1" hangingPunct="1">
              <a:defRPr/>
            </a:pPr>
            <a:r>
              <a:rPr lang="en-US" b="1" cap="small" dirty="0" smtClean="0"/>
              <a:t>Additional Notes</a:t>
            </a:r>
          </a:p>
          <a:p>
            <a:pPr eaLnBrk="1" hangingPunct="1">
              <a:defRPr/>
            </a:pPr>
            <a:endParaRPr lang="en-US" dirty="0" smtClean="0"/>
          </a:p>
          <a:p>
            <a:pPr eaLnBrk="1" hangingPunct="1">
              <a:defRPr/>
            </a:pPr>
            <a:r>
              <a:rPr lang="en-US" b="1" dirty="0" smtClean="0"/>
              <a:t>Standard Reports - </a:t>
            </a:r>
            <a:r>
              <a:rPr lang="en-US" dirty="0" smtClean="0"/>
              <a:t>Sage CRM provides staff with a comprehensive suite of standard report-types straight-out-of-the-box, which can be customized according to a company’s particular requirements. </a:t>
            </a:r>
          </a:p>
          <a:p>
            <a:pPr eaLnBrk="1" hangingPunct="1">
              <a:defRPr/>
            </a:pPr>
            <a:endParaRPr lang="en-US" dirty="0" smtClean="0"/>
          </a:p>
          <a:p>
            <a:pPr eaLnBrk="1" hangingPunct="1">
              <a:defRPr/>
            </a:pPr>
            <a:r>
              <a:rPr lang="en-US" b="1" dirty="0" smtClean="0"/>
              <a:t>Custom Reports - </a:t>
            </a:r>
            <a:r>
              <a:rPr lang="en-US" dirty="0" smtClean="0"/>
              <a:t>Staff can create entirely new reports with ease through Sage CRM’s wizard-based reporting tools.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0DD69C-33E9-4B9D-B650-3EE1D7D36B03}" type="slidenum">
              <a:rPr lang="en-US" smtClean="0"/>
              <a:pPr/>
              <a:t>9</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Additional Notes</a:t>
            </a:r>
          </a:p>
          <a:p>
            <a:pPr eaLnBrk="1" hangingPunct="1"/>
            <a:endParaRPr lang="en-US" b="1" smtClean="0"/>
          </a:p>
          <a:p>
            <a:pPr eaLnBrk="1" hangingPunct="1"/>
            <a:r>
              <a:rPr lang="en-US" b="1" smtClean="0"/>
              <a:t>User Dashboards - </a:t>
            </a:r>
            <a:r>
              <a:rPr lang="en-US" smtClean="0"/>
              <a:t>Sage CRM provides staff with a range of fully configurable dashboards, which allow them to monitor key performance metrics in real-time. Dashboards can relate to individuals, teams, departments or the entire organisation. </a:t>
            </a:r>
            <a:r>
              <a:rPr lang="en-GB" smtClean="0"/>
              <a:t> </a:t>
            </a:r>
            <a:r>
              <a:rPr lang="en-US" smtClean="0"/>
              <a:t>Users can tailor their Dashboard screen to display metrics and information specific to their individual role.</a:t>
            </a:r>
          </a:p>
          <a:p>
            <a:pPr eaLnBrk="1" hangingPunct="1"/>
            <a:endParaRPr lang="en-US" smtClean="0"/>
          </a:p>
          <a:p>
            <a:pPr eaLnBrk="1" hangingPunct="1"/>
            <a:r>
              <a:rPr lang="en-US" b="1" smtClean="0"/>
              <a:t>Management Dashboards - </a:t>
            </a:r>
            <a:r>
              <a:rPr lang="en-US" smtClean="0"/>
              <a:t>Sage CRM provides management-level KPI dashboards out-of-the-box These dashboards could, for example,  show a snap shot of all large opportunities scheduled to close by the end of quarter or all the leads produced from a particular marketing campaign.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C53B4D-02F0-4B37-8973-8CCB18C400DA}" type="slidenum">
              <a:rPr lang="en-US" smtClean="0"/>
              <a:pPr/>
              <a:t>10</a:t>
            </a:fld>
            <a:endParaRPr lang="en-US" smtClean="0"/>
          </a:p>
        </p:txBody>
      </p:sp>
      <p:sp>
        <p:nvSpPr>
          <p:cNvPr id="76803"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eaLnBrk="1" hangingPunct="1">
              <a:defRPr/>
            </a:pPr>
            <a:r>
              <a:rPr lang="en-IE" b="1" cap="small" dirty="0" smtClean="0"/>
              <a:t>Additional Notes</a:t>
            </a:r>
            <a:endParaRPr lang="en-GB" b="1" cap="small" dirty="0" smtClean="0"/>
          </a:p>
          <a:p>
            <a:pPr eaLnBrk="1" hangingPunct="1">
              <a:defRPr/>
            </a:pPr>
            <a:endParaRPr lang="en-US" dirty="0" smtClean="0"/>
          </a:p>
          <a:p>
            <a:pPr eaLnBrk="1" hangingPunct="1">
              <a:defRPr/>
            </a:pPr>
            <a:r>
              <a:rPr lang="en-US" b="1" dirty="0" smtClean="0"/>
              <a:t>User-Level Configuration - </a:t>
            </a:r>
            <a:r>
              <a:rPr lang="en-US" dirty="0" smtClean="0"/>
              <a:t>Sage CRM can be configured by managers and other appropriate staff to match the particular needs of your users, while the easy-to-use customization tools allow you adapt to Sage CRM in line with changing functional requirements on a cost-efficient and flexible basis. </a:t>
            </a:r>
            <a:endParaRPr lang="en-GB" dirty="0" smtClean="0"/>
          </a:p>
          <a:p>
            <a:pPr eaLnBrk="1" hangingPunct="1">
              <a:defRPr/>
            </a:pPr>
            <a:endParaRPr lang="en-US" dirty="0" smtClean="0"/>
          </a:p>
          <a:p>
            <a:pPr eaLnBrk="1" hangingPunct="1">
              <a:defRPr/>
            </a:pPr>
            <a:r>
              <a:rPr lang="en-US" b="1" dirty="0" smtClean="0"/>
              <a:t>Codeless </a:t>
            </a:r>
            <a:r>
              <a:rPr lang="en-US" b="1" dirty="0" err="1" smtClean="0"/>
              <a:t>Customisation</a:t>
            </a:r>
            <a:r>
              <a:rPr lang="en-US" b="1" dirty="0" smtClean="0"/>
              <a:t> - </a:t>
            </a:r>
            <a:r>
              <a:rPr lang="en-US" dirty="0" smtClean="0"/>
              <a:t>Sage CRM provides for the majority of customization to be carried out on a codeless basis, removing the need for costly development resource.</a:t>
            </a:r>
            <a:endParaRPr lang="en-GB" dirty="0" smtClean="0"/>
          </a:p>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446FD8-2283-4147-A65A-EB7EFA711AB4}" type="datetimeFigureOut">
              <a:rPr lang="en-US" smtClean="0"/>
              <a:t>7/18/2011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66CFF-8764-46E5-B7DC-F2E518FE22D5}" type="slidenum">
              <a:rPr lang="en-US" smtClean="0"/>
              <a:t>‹#›</a:t>
            </a:fld>
            <a:endParaRPr lang="en-US"/>
          </a:p>
        </p:txBody>
      </p:sp>
    </p:spTree>
    <p:extLst>
      <p:ext uri="{BB962C8B-B14F-4D97-AF65-F5344CB8AC3E}">
        <p14:creationId xmlns:p14="http://schemas.microsoft.com/office/powerpoint/2010/main" val="196574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46FD8-2283-4147-A65A-EB7EFA711AB4}" type="datetimeFigureOut">
              <a:rPr lang="en-US" smtClean="0"/>
              <a:t>7/18/2011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66CFF-8764-46E5-B7DC-F2E518FE22D5}" type="slidenum">
              <a:rPr lang="en-US" smtClean="0"/>
              <a:t>‹#›</a:t>
            </a:fld>
            <a:endParaRPr lang="en-US"/>
          </a:p>
        </p:txBody>
      </p:sp>
    </p:spTree>
    <p:extLst>
      <p:ext uri="{BB962C8B-B14F-4D97-AF65-F5344CB8AC3E}">
        <p14:creationId xmlns:p14="http://schemas.microsoft.com/office/powerpoint/2010/main" val="263481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46FD8-2283-4147-A65A-EB7EFA711AB4}" type="datetimeFigureOut">
              <a:rPr lang="en-US" smtClean="0"/>
              <a:t>7/18/2011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66CFF-8764-46E5-B7DC-F2E518FE22D5}" type="slidenum">
              <a:rPr lang="en-US" smtClean="0"/>
              <a:t>‹#›</a:t>
            </a:fld>
            <a:endParaRPr lang="en-US"/>
          </a:p>
        </p:txBody>
      </p:sp>
    </p:spTree>
    <p:extLst>
      <p:ext uri="{BB962C8B-B14F-4D97-AF65-F5344CB8AC3E}">
        <p14:creationId xmlns:p14="http://schemas.microsoft.com/office/powerpoint/2010/main" val="886296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446FD8-2283-4147-A65A-EB7EFA711AB4}" type="datetimeFigureOut">
              <a:rPr lang="en-US" smtClean="0"/>
              <a:t>7/18/2011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66CFF-8764-46E5-B7DC-F2E518FE22D5}" type="slidenum">
              <a:rPr lang="en-US" smtClean="0"/>
              <a:t>‹#›</a:t>
            </a:fld>
            <a:endParaRPr lang="en-US"/>
          </a:p>
        </p:txBody>
      </p:sp>
    </p:spTree>
    <p:extLst>
      <p:ext uri="{BB962C8B-B14F-4D97-AF65-F5344CB8AC3E}">
        <p14:creationId xmlns:p14="http://schemas.microsoft.com/office/powerpoint/2010/main" val="245799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46FD8-2283-4147-A65A-EB7EFA711AB4}" type="datetimeFigureOut">
              <a:rPr lang="en-US" smtClean="0"/>
              <a:t>7/18/2011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66CFF-8764-46E5-B7DC-F2E518FE22D5}" type="slidenum">
              <a:rPr lang="en-US" smtClean="0"/>
              <a:t>‹#›</a:t>
            </a:fld>
            <a:endParaRPr lang="en-US"/>
          </a:p>
        </p:txBody>
      </p:sp>
    </p:spTree>
    <p:extLst>
      <p:ext uri="{BB962C8B-B14F-4D97-AF65-F5344CB8AC3E}">
        <p14:creationId xmlns:p14="http://schemas.microsoft.com/office/powerpoint/2010/main" val="31369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446FD8-2283-4147-A65A-EB7EFA711AB4}" type="datetimeFigureOut">
              <a:rPr lang="en-US" smtClean="0"/>
              <a:t>7/18/2011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66CFF-8764-46E5-B7DC-F2E518FE22D5}" type="slidenum">
              <a:rPr lang="en-US" smtClean="0"/>
              <a:t>‹#›</a:t>
            </a:fld>
            <a:endParaRPr lang="en-US"/>
          </a:p>
        </p:txBody>
      </p:sp>
    </p:spTree>
    <p:extLst>
      <p:ext uri="{BB962C8B-B14F-4D97-AF65-F5344CB8AC3E}">
        <p14:creationId xmlns:p14="http://schemas.microsoft.com/office/powerpoint/2010/main" val="52731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446FD8-2283-4147-A65A-EB7EFA711AB4}" type="datetimeFigureOut">
              <a:rPr lang="en-US" smtClean="0"/>
              <a:t>7/18/2011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866CFF-8764-46E5-B7DC-F2E518FE22D5}" type="slidenum">
              <a:rPr lang="en-US" smtClean="0"/>
              <a:t>‹#›</a:t>
            </a:fld>
            <a:endParaRPr lang="en-US"/>
          </a:p>
        </p:txBody>
      </p:sp>
    </p:spTree>
    <p:extLst>
      <p:ext uri="{BB962C8B-B14F-4D97-AF65-F5344CB8AC3E}">
        <p14:creationId xmlns:p14="http://schemas.microsoft.com/office/powerpoint/2010/main" val="235057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446FD8-2283-4147-A65A-EB7EFA711AB4}" type="datetimeFigureOut">
              <a:rPr lang="en-US" smtClean="0"/>
              <a:t>7/18/2011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866CFF-8764-46E5-B7DC-F2E518FE22D5}" type="slidenum">
              <a:rPr lang="en-US" smtClean="0"/>
              <a:t>‹#›</a:t>
            </a:fld>
            <a:endParaRPr lang="en-US"/>
          </a:p>
        </p:txBody>
      </p:sp>
    </p:spTree>
    <p:extLst>
      <p:ext uri="{BB962C8B-B14F-4D97-AF65-F5344CB8AC3E}">
        <p14:creationId xmlns:p14="http://schemas.microsoft.com/office/powerpoint/2010/main" val="1517173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46FD8-2283-4147-A65A-EB7EFA711AB4}" type="datetimeFigureOut">
              <a:rPr lang="en-US" smtClean="0"/>
              <a:t>7/18/2011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866CFF-8764-46E5-B7DC-F2E518FE22D5}" type="slidenum">
              <a:rPr lang="en-US" smtClean="0"/>
              <a:t>‹#›</a:t>
            </a:fld>
            <a:endParaRPr lang="en-US"/>
          </a:p>
        </p:txBody>
      </p:sp>
    </p:spTree>
    <p:extLst>
      <p:ext uri="{BB962C8B-B14F-4D97-AF65-F5344CB8AC3E}">
        <p14:creationId xmlns:p14="http://schemas.microsoft.com/office/powerpoint/2010/main" val="356662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46FD8-2283-4147-A65A-EB7EFA711AB4}" type="datetimeFigureOut">
              <a:rPr lang="en-US" smtClean="0"/>
              <a:t>7/18/2011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66CFF-8764-46E5-B7DC-F2E518FE22D5}" type="slidenum">
              <a:rPr lang="en-US" smtClean="0"/>
              <a:t>‹#›</a:t>
            </a:fld>
            <a:endParaRPr lang="en-US"/>
          </a:p>
        </p:txBody>
      </p:sp>
    </p:spTree>
    <p:extLst>
      <p:ext uri="{BB962C8B-B14F-4D97-AF65-F5344CB8AC3E}">
        <p14:creationId xmlns:p14="http://schemas.microsoft.com/office/powerpoint/2010/main" val="2873215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446FD8-2283-4147-A65A-EB7EFA711AB4}" type="datetimeFigureOut">
              <a:rPr lang="en-US" smtClean="0"/>
              <a:t>7/18/2011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66CFF-8764-46E5-B7DC-F2E518FE22D5}" type="slidenum">
              <a:rPr lang="en-US" smtClean="0"/>
              <a:t>‹#›</a:t>
            </a:fld>
            <a:endParaRPr lang="en-US"/>
          </a:p>
        </p:txBody>
      </p:sp>
    </p:spTree>
    <p:extLst>
      <p:ext uri="{BB962C8B-B14F-4D97-AF65-F5344CB8AC3E}">
        <p14:creationId xmlns:p14="http://schemas.microsoft.com/office/powerpoint/2010/main" val="4176504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446FD8-2283-4147-A65A-EB7EFA711AB4}" type="datetimeFigureOut">
              <a:rPr lang="en-US" smtClean="0"/>
              <a:t>7/18/2011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66CFF-8764-46E5-B7DC-F2E518FE22D5}" type="slidenum">
              <a:rPr lang="en-US" smtClean="0"/>
              <a:t>‹#›</a:t>
            </a:fld>
            <a:endParaRPr lang="en-US"/>
          </a:p>
        </p:txBody>
      </p:sp>
    </p:spTree>
    <p:extLst>
      <p:ext uri="{BB962C8B-B14F-4D97-AF65-F5344CB8AC3E}">
        <p14:creationId xmlns:p14="http://schemas.microsoft.com/office/powerpoint/2010/main" val="3608534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6706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28625" y="428625"/>
            <a:ext cx="2714625" cy="352425"/>
          </a:xfrm>
        </p:spPr>
        <p:txBody>
          <a:bodyPr/>
          <a:lstStyle/>
          <a:p>
            <a:pPr eaLnBrk="1" hangingPunct="1"/>
            <a:r>
              <a:rPr lang="en-IE" smtClean="0">
                <a:latin typeface="Arial" charset="0"/>
                <a:cs typeface="Arial" charset="0"/>
              </a:rPr>
              <a:t>Overview</a:t>
            </a:r>
            <a:endParaRPr lang="en-GB" smtClean="0">
              <a:latin typeface="Arial" charset="0"/>
              <a:cs typeface="Arial" charset="0"/>
            </a:endParaRPr>
          </a:p>
        </p:txBody>
      </p:sp>
      <p:sp>
        <p:nvSpPr>
          <p:cNvPr id="5" name="Rectangle 2"/>
          <p:cNvSpPr txBox="1">
            <a:spLocks noChangeArrowheads="1"/>
          </p:cNvSpPr>
          <p:nvPr/>
        </p:nvSpPr>
        <p:spPr bwMode="auto">
          <a:xfrm>
            <a:off x="428625" y="714375"/>
            <a:ext cx="4933950" cy="352425"/>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Configuration and Customisation</a:t>
            </a:r>
            <a:endParaRPr lang="en-GB" sz="2000" b="1" kern="0" dirty="0">
              <a:solidFill>
                <a:schemeClr val="bg1"/>
              </a:solidFill>
              <a:latin typeface="+mj-lt"/>
              <a:ea typeface="+mj-ea"/>
              <a:cs typeface="+mj-cs"/>
            </a:endParaRPr>
          </a:p>
        </p:txBody>
      </p:sp>
      <p:sp>
        <p:nvSpPr>
          <p:cNvPr id="8" name="Rectangle 3"/>
          <p:cNvSpPr txBox="1">
            <a:spLocks noChangeArrowheads="1"/>
          </p:cNvSpPr>
          <p:nvPr/>
        </p:nvSpPr>
        <p:spPr bwMode="auto">
          <a:xfrm>
            <a:off x="434975" y="1690688"/>
            <a:ext cx="2233613" cy="4800600"/>
          </a:xfrm>
          <a:prstGeom prst="rect">
            <a:avLst/>
          </a:prstGeom>
          <a:solidFill>
            <a:schemeClr val="bg1"/>
          </a:solidFill>
          <a:ln w="9525">
            <a:noFill/>
            <a:miter lim="800000"/>
            <a:headEnd/>
            <a:tailEnd/>
          </a:ln>
          <a:effectLst/>
        </p:spPr>
        <p:txBody>
          <a:bodyPr lIns="0" tIns="0" rIns="0" bIns="0"/>
          <a:lstStyle/>
          <a:p>
            <a:pPr marL="226800" indent="-226800">
              <a:spcBef>
                <a:spcPct val="20000"/>
              </a:spcBef>
              <a:defRPr/>
            </a:pPr>
            <a:r>
              <a:rPr lang="en-IE" kern="0" dirty="0">
                <a:solidFill>
                  <a:srgbClr val="008769"/>
                </a:solidFill>
                <a:latin typeface="+mn-lt"/>
              </a:rPr>
              <a:t/>
            </a:r>
            <a:br>
              <a:rPr lang="en-IE" kern="0" dirty="0">
                <a:solidFill>
                  <a:srgbClr val="008769"/>
                </a:solidFill>
                <a:latin typeface="+mn-lt"/>
              </a:rPr>
            </a:br>
            <a:r>
              <a:rPr lang="en-IE" kern="0" dirty="0">
                <a:solidFill>
                  <a:srgbClr val="008769"/>
                </a:solidFill>
                <a:latin typeface="+mn-lt"/>
              </a:rPr>
              <a:t/>
            </a:r>
            <a:br>
              <a:rPr lang="en-IE" kern="0" dirty="0">
                <a:solidFill>
                  <a:srgbClr val="008769"/>
                </a:solidFill>
                <a:latin typeface="+mn-lt"/>
              </a:rPr>
            </a:br>
            <a:endParaRPr lang="en-IE" kern="0" dirty="0">
              <a:solidFill>
                <a:srgbClr val="008769"/>
              </a:solidFill>
              <a:latin typeface="+mn-lt"/>
            </a:endParaRPr>
          </a:p>
          <a:p>
            <a:pPr>
              <a:spcBef>
                <a:spcPct val="20000"/>
              </a:spcBef>
              <a:buFontTx/>
              <a:buChar char="•"/>
              <a:defRPr/>
            </a:pPr>
            <a:endParaRPr lang="en-IE" kern="0" dirty="0">
              <a:solidFill>
                <a:srgbClr val="008769"/>
              </a:solidFill>
              <a:latin typeface="+mn-lt"/>
            </a:endParaRPr>
          </a:p>
        </p:txBody>
      </p:sp>
      <p:sp>
        <p:nvSpPr>
          <p:cNvPr id="9" name="Rectangle 3"/>
          <p:cNvSpPr txBox="1">
            <a:spLocks noChangeArrowheads="1"/>
          </p:cNvSpPr>
          <p:nvPr/>
        </p:nvSpPr>
        <p:spPr bwMode="auto">
          <a:xfrm>
            <a:off x="428625" y="1295400"/>
            <a:ext cx="8286750" cy="347663"/>
          </a:xfrm>
          <a:prstGeom prst="rect">
            <a:avLst/>
          </a:prstGeom>
          <a:noFill/>
          <a:ln w="9525">
            <a:noFill/>
            <a:miter lim="800000"/>
            <a:headEnd/>
            <a:tailEnd/>
          </a:ln>
          <a:effectLst/>
        </p:spPr>
        <p:txBody>
          <a:bodyPr lIns="0" tIns="0" rIns="0" bIns="0"/>
          <a:lstStyle/>
          <a:p>
            <a:pPr algn="r">
              <a:spcBef>
                <a:spcPct val="20000"/>
              </a:spcBef>
              <a:defRPr/>
            </a:pPr>
            <a:r>
              <a:rPr lang="en-IE" sz="2000" kern="0" dirty="0">
                <a:solidFill>
                  <a:srgbClr val="008769"/>
                </a:solidFill>
                <a:latin typeface="+mj-lt"/>
              </a:rPr>
              <a:t>Sage CRM is easy to configure and customise</a:t>
            </a:r>
            <a:endParaRPr lang="en-GB" sz="1600" kern="0" dirty="0">
              <a:solidFill>
                <a:srgbClr val="008769"/>
              </a:solidFill>
              <a:latin typeface="+mj-lt"/>
            </a:endParaRPr>
          </a:p>
        </p:txBody>
      </p:sp>
      <p:pic>
        <p:nvPicPr>
          <p:cNvPr id="35" name="Picture 34" descr="043.bmp"/>
          <p:cNvPicPr>
            <a:picLocks noChangeAspect="1"/>
          </p:cNvPicPr>
          <p:nvPr/>
        </p:nvPicPr>
        <p:blipFill>
          <a:blip r:embed="rId3">
            <a:extLst>
              <a:ext uri="{28A0092B-C50C-407E-A947-70E740481C1C}">
                <a14:useLocalDpi xmlns:a14="http://schemas.microsoft.com/office/drawing/2010/main" val="0"/>
              </a:ext>
            </a:extLst>
          </a:blip>
          <a:srcRect l="9062" t="12540" r="1666" b="22270"/>
          <a:stretch>
            <a:fillRect/>
          </a:stretch>
        </p:blipFill>
        <p:spPr bwMode="auto">
          <a:xfrm>
            <a:off x="2887663" y="1736725"/>
            <a:ext cx="5922962" cy="2778125"/>
          </a:xfrm>
          <a:prstGeom prst="rect">
            <a:avLst/>
          </a:prstGeom>
          <a:solidFill>
            <a:srgbClr val="CDE6A0"/>
          </a:solidFill>
          <a:ln w="12700">
            <a:solidFill>
              <a:srgbClr val="007058"/>
            </a:solidFill>
            <a:miter lim="800000"/>
            <a:headEnd/>
            <a:tailEnd/>
          </a:ln>
        </p:spPr>
      </p:pic>
      <p:sp>
        <p:nvSpPr>
          <p:cNvPr id="36" name="Frame 35"/>
          <p:cNvSpPr/>
          <p:nvPr/>
        </p:nvSpPr>
        <p:spPr bwMode="auto">
          <a:xfrm>
            <a:off x="2884488" y="1730375"/>
            <a:ext cx="5268912" cy="1365250"/>
          </a:xfrm>
          <a:prstGeom prst="frame">
            <a:avLst>
              <a:gd name="adj1" fmla="val 2878"/>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37" name="Picture 36" descr="042.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2263" y="1725613"/>
            <a:ext cx="5973762" cy="2822575"/>
          </a:xfrm>
          <a:prstGeom prst="rect">
            <a:avLst/>
          </a:prstGeom>
          <a:solidFill>
            <a:srgbClr val="CDE6A0"/>
          </a:solidFill>
          <a:ln w="12700">
            <a:solidFill>
              <a:srgbClr val="007058"/>
            </a:solidFill>
            <a:miter lim="800000"/>
            <a:headEnd/>
            <a:tailEnd/>
          </a:ln>
        </p:spPr>
      </p:pic>
      <p:sp>
        <p:nvSpPr>
          <p:cNvPr id="40" name="Frame 39"/>
          <p:cNvSpPr/>
          <p:nvPr/>
        </p:nvSpPr>
        <p:spPr bwMode="auto">
          <a:xfrm>
            <a:off x="5830888" y="2435225"/>
            <a:ext cx="2968625" cy="509588"/>
          </a:xfrm>
          <a:prstGeom prst="frame">
            <a:avLst>
              <a:gd name="adj1" fmla="val 7256"/>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38" name="Picture 37" descr="044.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9088" y="1719263"/>
            <a:ext cx="5989637" cy="2827337"/>
          </a:xfrm>
          <a:prstGeom prst="rect">
            <a:avLst/>
          </a:prstGeom>
          <a:solidFill>
            <a:srgbClr val="CDE6A0"/>
          </a:solidFill>
          <a:ln w="12700">
            <a:solidFill>
              <a:srgbClr val="007058"/>
            </a:solidFill>
            <a:miter lim="800000"/>
            <a:headEnd/>
            <a:tailEnd/>
          </a:ln>
        </p:spPr>
      </p:pic>
      <p:sp>
        <p:nvSpPr>
          <p:cNvPr id="16" name="AutoShape 40"/>
          <p:cNvSpPr>
            <a:spLocks noChangeArrowheads="1"/>
          </p:cNvSpPr>
          <p:nvPr/>
        </p:nvSpPr>
        <p:spPr bwMode="auto">
          <a:xfrm>
            <a:off x="190000" y="1413161"/>
            <a:ext cx="2838207" cy="5093447"/>
          </a:xfrm>
          <a:prstGeom prst="flowChartAlternateProcess">
            <a:avLst/>
          </a:prstGeom>
          <a:solidFill>
            <a:schemeClr val="bg1"/>
          </a:solidFill>
          <a:ln w="38100">
            <a:solidFill>
              <a:srgbClr val="007058"/>
            </a:solidFill>
            <a:headEnd/>
            <a:tailEnd/>
          </a:ln>
          <a:effectLst>
            <a:outerShdw blurRad="149987" dist="250190" dir="8460000" algn="ctr">
              <a:srgbClr val="000000">
                <a:alpha val="28000"/>
              </a:srgbClr>
            </a:outerShdw>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US" sz="1740" kern="0" dirty="0">
                <a:solidFill>
                  <a:schemeClr val="tx1"/>
                </a:solidFill>
              </a:rPr>
              <a:t>Individual users can configure Sage CRM in line with their individual preferences</a:t>
            </a:r>
          </a:p>
          <a:p>
            <a:pPr marL="226800" indent="-226800">
              <a:spcBef>
                <a:spcPct val="20000"/>
              </a:spcBef>
              <a:buFontTx/>
              <a:buChar char="•"/>
              <a:defRPr/>
            </a:pPr>
            <a:endParaRPr lang="en-US" sz="1740" kern="0" dirty="0">
              <a:solidFill>
                <a:schemeClr val="tx1"/>
              </a:solidFill>
            </a:endParaRPr>
          </a:p>
          <a:p>
            <a:pPr marL="226800" indent="-226800">
              <a:spcBef>
                <a:spcPct val="20000"/>
              </a:spcBef>
              <a:buFontTx/>
              <a:buChar char="•"/>
              <a:defRPr/>
            </a:pPr>
            <a:r>
              <a:rPr lang="en-US" sz="1740" kern="0" dirty="0">
                <a:solidFill>
                  <a:schemeClr val="tx1"/>
                </a:solidFill>
              </a:rPr>
              <a:t>Managers can configure Sage CRM in line with team or departmental requirements</a:t>
            </a:r>
            <a:endParaRPr lang="en-IE" sz="1740" kern="0" dirty="0">
              <a:solidFill>
                <a:schemeClr val="tx1"/>
              </a:solidFill>
            </a:endParaRPr>
          </a:p>
          <a:p>
            <a:pPr marL="226800" indent="-226800">
              <a:spcBef>
                <a:spcPct val="20000"/>
              </a:spcBef>
              <a:buFontTx/>
              <a:buChar char="•"/>
              <a:defRPr/>
            </a:pPr>
            <a:endParaRPr lang="en-IE" sz="1740" kern="0" dirty="0">
              <a:solidFill>
                <a:schemeClr val="tx1"/>
              </a:solidFill>
            </a:endParaRPr>
          </a:p>
          <a:p>
            <a:pPr marL="226800" indent="-226800">
              <a:spcBef>
                <a:spcPct val="20000"/>
              </a:spcBef>
              <a:buFontTx/>
              <a:buChar char="•"/>
              <a:defRPr/>
            </a:pPr>
            <a:r>
              <a:rPr lang="en-IE" sz="1740" kern="0" dirty="0">
                <a:solidFill>
                  <a:schemeClr val="tx1"/>
                </a:solidFill>
              </a:rPr>
              <a:t>System administrators can carry out basic and advanced customisations on a codeless basis</a:t>
            </a:r>
          </a:p>
        </p:txBody>
      </p:sp>
      <p:sp>
        <p:nvSpPr>
          <p:cNvPr id="23564" name="TextBox 12"/>
          <p:cNvSpPr txBox="1">
            <a:spLocks noChangeArrowheads="1"/>
          </p:cNvSpPr>
          <p:nvPr/>
        </p:nvSpPr>
        <p:spPr bwMode="auto">
          <a:xfrm>
            <a:off x="6019800" y="6259513"/>
            <a:ext cx="2971800"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p>
        </p:txBody>
      </p:sp>
      <p:pic>
        <p:nvPicPr>
          <p:cNvPr id="41" name="Picture 40" descr="045.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847975" y="4667250"/>
            <a:ext cx="5991225" cy="1885950"/>
          </a:xfrm>
          <a:prstGeom prst="rect">
            <a:avLst/>
          </a:prstGeom>
          <a:solidFill>
            <a:srgbClr val="CDE6A0"/>
          </a:solidFill>
          <a:ln w="12700">
            <a:solidFill>
              <a:srgbClr val="007058"/>
            </a:solidFill>
            <a:miter lim="800000"/>
            <a:headEnd/>
            <a:tailEnd/>
          </a:ln>
        </p:spPr>
      </p:pic>
    </p:spTree>
    <p:extLst>
      <p:ext uri="{BB962C8B-B14F-4D97-AF65-F5344CB8AC3E}">
        <p14:creationId xmlns:p14="http://schemas.microsoft.com/office/powerpoint/2010/main" val="19746290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nodeType="afterGroup">
                            <p:stCondLst>
                              <p:cond delay="2000"/>
                            </p:stCondLst>
                            <p:childTnLst>
                              <p:par>
                                <p:cTn id="29" presetID="53" presetClass="entr" presetSubtype="0"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par>
                          <p:cTn id="34" fill="hold" nodeType="afterGroup">
                            <p:stCondLst>
                              <p:cond delay="2500"/>
                            </p:stCondLst>
                            <p:childTnLst>
                              <p:par>
                                <p:cTn id="35" presetID="53"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28625" y="428625"/>
            <a:ext cx="2714625" cy="352425"/>
          </a:xfrm>
        </p:spPr>
        <p:txBody>
          <a:bodyPr/>
          <a:lstStyle/>
          <a:p>
            <a:pPr eaLnBrk="1" hangingPunct="1"/>
            <a:r>
              <a:rPr lang="en-IE" smtClean="0">
                <a:latin typeface="Arial" charset="0"/>
                <a:cs typeface="Arial" charset="0"/>
              </a:rPr>
              <a:t>Overview</a:t>
            </a:r>
            <a:endParaRPr lang="en-GB" smtClean="0">
              <a:latin typeface="Arial" charset="0"/>
              <a:cs typeface="Arial" charset="0"/>
            </a:endParaRPr>
          </a:p>
        </p:txBody>
      </p:sp>
      <p:sp>
        <p:nvSpPr>
          <p:cNvPr id="5" name="Rectangle 2"/>
          <p:cNvSpPr txBox="1">
            <a:spLocks noChangeArrowheads="1"/>
          </p:cNvSpPr>
          <p:nvPr/>
        </p:nvSpPr>
        <p:spPr bwMode="auto">
          <a:xfrm>
            <a:off x="428625" y="714375"/>
            <a:ext cx="4933950" cy="352425"/>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Branding Toolkit</a:t>
            </a:r>
            <a:endParaRPr lang="en-GB" sz="2000" b="1" kern="0" dirty="0">
              <a:solidFill>
                <a:schemeClr val="bg1"/>
              </a:solidFill>
              <a:latin typeface="+mj-lt"/>
              <a:ea typeface="+mj-ea"/>
              <a:cs typeface="+mj-cs"/>
            </a:endParaRPr>
          </a:p>
        </p:txBody>
      </p:sp>
      <p:sp>
        <p:nvSpPr>
          <p:cNvPr id="8" name="Rectangle 3"/>
          <p:cNvSpPr txBox="1">
            <a:spLocks noChangeArrowheads="1"/>
          </p:cNvSpPr>
          <p:nvPr/>
        </p:nvSpPr>
        <p:spPr bwMode="auto">
          <a:xfrm>
            <a:off x="434975" y="1690688"/>
            <a:ext cx="2233613" cy="4800600"/>
          </a:xfrm>
          <a:prstGeom prst="rect">
            <a:avLst/>
          </a:prstGeom>
          <a:solidFill>
            <a:schemeClr val="bg1"/>
          </a:solidFill>
          <a:ln w="9525">
            <a:noFill/>
            <a:miter lim="800000"/>
            <a:headEnd/>
            <a:tailEnd/>
          </a:ln>
          <a:effectLst/>
        </p:spPr>
        <p:txBody>
          <a:bodyPr lIns="0" tIns="0" rIns="0" bIns="0"/>
          <a:lstStyle/>
          <a:p>
            <a:pPr marL="226800" indent="-226800">
              <a:spcBef>
                <a:spcPct val="20000"/>
              </a:spcBef>
              <a:defRPr/>
            </a:pPr>
            <a:r>
              <a:rPr lang="en-IE" kern="0" dirty="0">
                <a:solidFill>
                  <a:srgbClr val="008769"/>
                </a:solidFill>
                <a:latin typeface="+mn-lt"/>
              </a:rPr>
              <a:t/>
            </a:r>
            <a:br>
              <a:rPr lang="en-IE" kern="0" dirty="0">
                <a:solidFill>
                  <a:srgbClr val="008769"/>
                </a:solidFill>
                <a:latin typeface="+mn-lt"/>
              </a:rPr>
            </a:br>
            <a:r>
              <a:rPr lang="en-IE" kern="0" dirty="0">
                <a:solidFill>
                  <a:srgbClr val="008769"/>
                </a:solidFill>
                <a:latin typeface="+mn-lt"/>
              </a:rPr>
              <a:t/>
            </a:r>
            <a:br>
              <a:rPr lang="en-IE" kern="0" dirty="0">
                <a:solidFill>
                  <a:srgbClr val="008769"/>
                </a:solidFill>
                <a:latin typeface="+mn-lt"/>
              </a:rPr>
            </a:br>
            <a:endParaRPr lang="en-IE" kern="0" dirty="0">
              <a:solidFill>
                <a:srgbClr val="008769"/>
              </a:solidFill>
              <a:latin typeface="+mn-lt"/>
            </a:endParaRPr>
          </a:p>
          <a:p>
            <a:pPr>
              <a:spcBef>
                <a:spcPct val="20000"/>
              </a:spcBef>
              <a:buFontTx/>
              <a:buChar char="•"/>
              <a:defRPr/>
            </a:pPr>
            <a:endParaRPr lang="en-IE" kern="0" dirty="0">
              <a:solidFill>
                <a:srgbClr val="008769"/>
              </a:solidFill>
              <a:latin typeface="+mn-lt"/>
            </a:endParaRPr>
          </a:p>
        </p:txBody>
      </p:sp>
      <p:sp>
        <p:nvSpPr>
          <p:cNvPr id="9" name="Rectangle 3"/>
          <p:cNvSpPr txBox="1">
            <a:spLocks noChangeArrowheads="1"/>
          </p:cNvSpPr>
          <p:nvPr/>
        </p:nvSpPr>
        <p:spPr bwMode="auto">
          <a:xfrm>
            <a:off x="428625" y="1295400"/>
            <a:ext cx="8286750" cy="347663"/>
          </a:xfrm>
          <a:prstGeom prst="rect">
            <a:avLst/>
          </a:prstGeom>
          <a:noFill/>
          <a:ln w="9525">
            <a:noFill/>
            <a:miter lim="800000"/>
            <a:headEnd/>
            <a:tailEnd/>
          </a:ln>
          <a:effectLst/>
        </p:spPr>
        <p:txBody>
          <a:bodyPr lIns="0" tIns="0" rIns="0" bIns="0"/>
          <a:lstStyle/>
          <a:p>
            <a:pPr algn="r">
              <a:spcBef>
                <a:spcPct val="20000"/>
              </a:spcBef>
              <a:defRPr/>
            </a:pPr>
            <a:r>
              <a:rPr lang="en-IE" sz="2000" kern="0" dirty="0">
                <a:solidFill>
                  <a:srgbClr val="008769"/>
                </a:solidFill>
                <a:latin typeface="+mj-lt"/>
              </a:rPr>
              <a:t>Sage CRM user interface can be easily customised</a:t>
            </a:r>
            <a:endParaRPr lang="en-GB" sz="1600" kern="0" dirty="0">
              <a:solidFill>
                <a:srgbClr val="008769"/>
              </a:solidFill>
              <a:latin typeface="+mj-lt"/>
            </a:endParaRPr>
          </a:p>
        </p:txBody>
      </p:sp>
      <p:sp>
        <p:nvSpPr>
          <p:cNvPr id="16" name="AutoShape 40"/>
          <p:cNvSpPr>
            <a:spLocks noChangeArrowheads="1"/>
          </p:cNvSpPr>
          <p:nvPr/>
        </p:nvSpPr>
        <p:spPr bwMode="auto">
          <a:xfrm>
            <a:off x="190000" y="1413161"/>
            <a:ext cx="2838207" cy="5039939"/>
          </a:xfrm>
          <a:prstGeom prst="flowChartAlternateProcess">
            <a:avLst/>
          </a:prstGeom>
          <a:solidFill>
            <a:schemeClr val="bg1"/>
          </a:solidFill>
          <a:ln w="38100">
            <a:solidFill>
              <a:srgbClr val="007058"/>
            </a:solidFill>
            <a:headEnd/>
            <a:tailEnd/>
          </a:ln>
          <a:effectLst>
            <a:outerShdw blurRad="149987" dist="250190" dir="8460000" algn="ctr">
              <a:srgbClr val="000000">
                <a:alpha val="28000"/>
              </a:srgbClr>
            </a:outerShdw>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US" sz="1600" kern="0" dirty="0">
                <a:solidFill>
                  <a:schemeClr val="tx1"/>
                </a:solidFill>
              </a:rPr>
              <a:t>The Sage CRM Branding Toolkit provides companies with the ability to change their user interface</a:t>
            </a:r>
          </a:p>
          <a:p>
            <a:pPr marL="226800" indent="-226800">
              <a:spcBef>
                <a:spcPct val="20000"/>
              </a:spcBef>
              <a:defRPr/>
            </a:pPr>
            <a:endParaRPr lang="en-US" sz="1600" kern="0" dirty="0">
              <a:solidFill>
                <a:schemeClr val="tx1"/>
              </a:solidFill>
            </a:endParaRPr>
          </a:p>
          <a:p>
            <a:pPr marL="226800" indent="-226800">
              <a:spcBef>
                <a:spcPct val="20000"/>
              </a:spcBef>
              <a:buFontTx/>
              <a:buChar char="•"/>
              <a:defRPr/>
            </a:pPr>
            <a:r>
              <a:rPr lang="en-IE" sz="1600" kern="0" dirty="0">
                <a:solidFill>
                  <a:schemeClr val="tx1"/>
                </a:solidFill>
              </a:rPr>
              <a:t>Three themes are supplied out-of-the-box:</a:t>
            </a:r>
          </a:p>
          <a:p>
            <a:pPr marL="684000" lvl="1" indent="-226800">
              <a:spcBef>
                <a:spcPct val="20000"/>
              </a:spcBef>
              <a:buFont typeface="Arial" pitchFamily="34" charset="0"/>
              <a:buChar char="–"/>
              <a:defRPr/>
            </a:pPr>
            <a:r>
              <a:rPr lang="en-IE" sz="1400" kern="0" dirty="0">
                <a:solidFill>
                  <a:schemeClr val="tx1"/>
                </a:solidFill>
              </a:rPr>
              <a:t>Default (Blue theme)</a:t>
            </a:r>
          </a:p>
          <a:p>
            <a:pPr marL="684000" lvl="1" indent="-226800">
              <a:spcBef>
                <a:spcPct val="20000"/>
              </a:spcBef>
              <a:buFont typeface="Arial" pitchFamily="34" charset="0"/>
              <a:buChar char="–"/>
              <a:defRPr/>
            </a:pPr>
            <a:r>
              <a:rPr lang="en-IE" sz="1400" kern="0" dirty="0">
                <a:solidFill>
                  <a:schemeClr val="tx1"/>
                </a:solidFill>
              </a:rPr>
              <a:t>Sage Green</a:t>
            </a:r>
          </a:p>
          <a:p>
            <a:pPr marL="684000" lvl="1" indent="-226800">
              <a:spcBef>
                <a:spcPct val="20000"/>
              </a:spcBef>
              <a:buFont typeface="Arial" pitchFamily="34" charset="0"/>
              <a:buChar char="–"/>
              <a:defRPr/>
            </a:pPr>
            <a:r>
              <a:rPr lang="en-IE" sz="1400" kern="0" dirty="0">
                <a:solidFill>
                  <a:schemeClr val="tx1"/>
                </a:solidFill>
              </a:rPr>
              <a:t>Neutral (Grey theme)</a:t>
            </a:r>
          </a:p>
          <a:p>
            <a:pPr marL="226800" indent="-226800">
              <a:spcBef>
                <a:spcPct val="20000"/>
              </a:spcBef>
              <a:buFontTx/>
              <a:buChar char="•"/>
              <a:defRPr/>
            </a:pPr>
            <a:endParaRPr lang="en-US" sz="1600" kern="0" dirty="0">
              <a:solidFill>
                <a:schemeClr val="tx1"/>
              </a:solidFill>
            </a:endParaRPr>
          </a:p>
          <a:p>
            <a:pPr marL="226800" indent="-226800">
              <a:spcBef>
                <a:spcPct val="20000"/>
              </a:spcBef>
              <a:buFontTx/>
              <a:buChar char="•"/>
              <a:defRPr/>
            </a:pPr>
            <a:r>
              <a:rPr lang="en-US" sz="1600" kern="0" dirty="0" err="1">
                <a:solidFill>
                  <a:schemeClr val="tx1"/>
                </a:solidFill>
              </a:rPr>
              <a:t>Customised</a:t>
            </a:r>
            <a:r>
              <a:rPr lang="en-US" sz="1600" kern="0" dirty="0">
                <a:solidFill>
                  <a:schemeClr val="tx1"/>
                </a:solidFill>
              </a:rPr>
              <a:t> themes can be created to match a company’s corporate </a:t>
            </a:r>
            <a:r>
              <a:rPr lang="en-US" sz="1600" kern="0" dirty="0" err="1">
                <a:solidFill>
                  <a:schemeClr val="tx1"/>
                </a:solidFill>
              </a:rPr>
              <a:t>colours</a:t>
            </a:r>
            <a:endParaRPr lang="en-IE" sz="1600" kern="0" dirty="0">
              <a:solidFill>
                <a:schemeClr val="tx1"/>
              </a:solidFill>
            </a:endParaRPr>
          </a:p>
          <a:p>
            <a:pPr marL="226800" indent="-226800">
              <a:spcBef>
                <a:spcPct val="20000"/>
              </a:spcBef>
              <a:buFontTx/>
              <a:buChar char="•"/>
              <a:defRPr/>
            </a:pPr>
            <a:endParaRPr lang="en-IE" sz="1600" kern="0" dirty="0">
              <a:solidFill>
                <a:schemeClr val="tx1"/>
              </a:solidFill>
            </a:endParaRPr>
          </a:p>
        </p:txBody>
      </p:sp>
      <p:pic>
        <p:nvPicPr>
          <p:cNvPr id="13" name="Picture 12" descr="prefer.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3100" y="1874838"/>
            <a:ext cx="5741988" cy="3568700"/>
          </a:xfrm>
          <a:prstGeom prst="rect">
            <a:avLst/>
          </a:prstGeom>
          <a:solidFill>
            <a:srgbClr val="CDE6A0"/>
          </a:solidFill>
          <a:ln w="12700" algn="ctr">
            <a:solidFill>
              <a:srgbClr val="007058"/>
            </a:solidFill>
            <a:miter lim="800000"/>
            <a:headEnd/>
            <a:tailEnd/>
          </a:ln>
        </p:spPr>
      </p:pic>
      <p:sp>
        <p:nvSpPr>
          <p:cNvPr id="31752" name="Rectangle 13"/>
          <p:cNvSpPr>
            <a:spLocks noChangeArrowheads="1"/>
          </p:cNvSpPr>
          <p:nvPr/>
        </p:nvSpPr>
        <p:spPr bwMode="auto">
          <a:xfrm>
            <a:off x="7532688" y="3903663"/>
            <a:ext cx="566737" cy="508000"/>
          </a:xfrm>
          <a:prstGeom prst="rect">
            <a:avLst/>
          </a:prstGeom>
          <a:noFill/>
          <a:ln w="34925" algn="ctr">
            <a:solidFill>
              <a:srgbClr val="B2D082"/>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pic>
        <p:nvPicPr>
          <p:cNvPr id="15" name="Picture 14" descr="Theme with calendar.bmp"/>
          <p:cNvPicPr>
            <a:picLocks noChangeAspect="1"/>
          </p:cNvPicPr>
          <p:nvPr/>
        </p:nvPicPr>
        <p:blipFill>
          <a:blip r:embed="rId4">
            <a:extLst>
              <a:ext uri="{28A0092B-C50C-407E-A947-70E740481C1C}">
                <a14:useLocalDpi xmlns:a14="http://schemas.microsoft.com/office/drawing/2010/main" val="0"/>
              </a:ext>
            </a:extLst>
          </a:blip>
          <a:srcRect t="1292"/>
          <a:stretch>
            <a:fillRect/>
          </a:stretch>
        </p:blipFill>
        <p:spPr bwMode="auto">
          <a:xfrm>
            <a:off x="3101975" y="1819275"/>
            <a:ext cx="5840413" cy="3603625"/>
          </a:xfrm>
          <a:prstGeom prst="rect">
            <a:avLst/>
          </a:prstGeom>
          <a:noFill/>
          <a:ln w="12700" cap="rnd">
            <a:solidFill>
              <a:srgbClr val="007058"/>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16" descr="opp.bmp"/>
          <p:cNvPicPr>
            <a:picLocks noChangeAspect="1"/>
          </p:cNvPicPr>
          <p:nvPr/>
        </p:nvPicPr>
        <p:blipFill>
          <a:blip r:embed="rId5">
            <a:extLst>
              <a:ext uri="{28A0092B-C50C-407E-A947-70E740481C1C}">
                <a14:useLocalDpi xmlns:a14="http://schemas.microsoft.com/office/drawing/2010/main" val="0"/>
              </a:ext>
            </a:extLst>
          </a:blip>
          <a:srcRect t="1357"/>
          <a:stretch>
            <a:fillRect/>
          </a:stretch>
        </p:blipFill>
        <p:spPr bwMode="auto">
          <a:xfrm>
            <a:off x="3006725" y="1793875"/>
            <a:ext cx="5949950" cy="3759200"/>
          </a:xfrm>
          <a:prstGeom prst="rect">
            <a:avLst/>
          </a:prstGeom>
          <a:solidFill>
            <a:srgbClr val="CDE6A0"/>
          </a:solidFill>
          <a:ln w="12700" cap="rnd" algn="ctr">
            <a:solidFill>
              <a:srgbClr val="007058"/>
            </a:solidFill>
            <a:miter lim="800000"/>
            <a:headEnd/>
            <a:tailEnd/>
          </a:ln>
        </p:spPr>
      </p:pic>
    </p:spTree>
    <p:extLst>
      <p:ext uri="{BB962C8B-B14F-4D97-AF65-F5344CB8AC3E}">
        <p14:creationId xmlns:p14="http://schemas.microsoft.com/office/powerpoint/2010/main" val="42890027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1752"/>
                                        </p:tgtEl>
                                        <p:attrNameLst>
                                          <p:attrName>style.visibility</p:attrName>
                                        </p:attrNameLst>
                                      </p:cBhvr>
                                      <p:to>
                                        <p:strVal val="visible"/>
                                      </p:to>
                                    </p:set>
                                    <p:anim calcmode="lin" valueType="num">
                                      <p:cBhvr>
                                        <p:cTn id="13" dur="500" fill="hold"/>
                                        <p:tgtEl>
                                          <p:spTgt spid="31752"/>
                                        </p:tgtEl>
                                        <p:attrNameLst>
                                          <p:attrName>ppt_w</p:attrName>
                                        </p:attrNameLst>
                                      </p:cBhvr>
                                      <p:tavLst>
                                        <p:tav tm="0">
                                          <p:val>
                                            <p:fltVal val="0"/>
                                          </p:val>
                                        </p:tav>
                                        <p:tav tm="100000">
                                          <p:val>
                                            <p:strVal val="#ppt_w"/>
                                          </p:val>
                                        </p:tav>
                                      </p:tavLst>
                                    </p:anim>
                                    <p:anim calcmode="lin" valueType="num">
                                      <p:cBhvr>
                                        <p:cTn id="14" dur="500" fill="hold"/>
                                        <p:tgtEl>
                                          <p:spTgt spid="31752"/>
                                        </p:tgtEl>
                                        <p:attrNameLst>
                                          <p:attrName>ppt_h</p:attrName>
                                        </p:attrNameLst>
                                      </p:cBhvr>
                                      <p:tavLst>
                                        <p:tav tm="0">
                                          <p:val>
                                            <p:fltVal val="0"/>
                                          </p:val>
                                        </p:tav>
                                        <p:tav tm="100000">
                                          <p:val>
                                            <p:strVal val="#ppt_h"/>
                                          </p:val>
                                        </p:tav>
                                      </p:tavLst>
                                    </p:anim>
                                    <p:animEffect transition="in" filter="fade">
                                      <p:cBhvr>
                                        <p:cTn id="15" dur="500"/>
                                        <p:tgtEl>
                                          <p:spTgt spid="31752"/>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447675" y="1698625"/>
            <a:ext cx="2460625" cy="4800600"/>
          </a:xfrm>
          <a:prstGeom prst="rect">
            <a:avLst/>
          </a:prstGeom>
          <a:solidFill>
            <a:schemeClr val="bg1"/>
          </a:solidFill>
          <a:ln w="9525">
            <a:noFill/>
            <a:miter lim="800000"/>
            <a:headEnd/>
            <a:tailEnd/>
          </a:ln>
          <a:effectLst/>
        </p:spPr>
        <p:txBody>
          <a:bodyPr lIns="0" tIns="0" rIns="0" bIns="0"/>
          <a:lstStyle/>
          <a:p>
            <a:pPr marL="226800" indent="-226800">
              <a:spcBef>
                <a:spcPct val="20000"/>
              </a:spcBef>
              <a:buFontTx/>
              <a:buChar char="•"/>
              <a:defRPr/>
            </a:pPr>
            <a:r>
              <a:rPr lang="en-IE" sz="1750" kern="0" dirty="0">
                <a:solidFill>
                  <a:srgbClr val="008769"/>
                </a:solidFill>
                <a:latin typeface="Arial" pitchFamily="34" charset="0"/>
              </a:rPr>
              <a:t>Sage CRM can be accessed through the Outlook interface which removes the need to switch between applications</a:t>
            </a:r>
          </a:p>
          <a:p>
            <a:pPr marL="226800" indent="-226800">
              <a:spcBef>
                <a:spcPct val="20000"/>
              </a:spcBef>
              <a:buFontTx/>
              <a:buChar char="•"/>
              <a:defRPr/>
            </a:pPr>
            <a:endParaRPr lang="en-IE" sz="1750" kern="0" dirty="0">
              <a:solidFill>
                <a:srgbClr val="008769"/>
              </a:solidFill>
              <a:latin typeface="Arial" pitchFamily="34" charset="0"/>
            </a:endParaRPr>
          </a:p>
          <a:p>
            <a:pPr marL="226800" indent="-226800">
              <a:spcBef>
                <a:spcPct val="20000"/>
              </a:spcBef>
              <a:buFontTx/>
              <a:buChar char="•"/>
              <a:defRPr/>
            </a:pPr>
            <a:r>
              <a:rPr lang="en-IE" sz="1750" kern="0" dirty="0">
                <a:solidFill>
                  <a:srgbClr val="008769"/>
                </a:solidFill>
                <a:latin typeface="+mn-lt"/>
              </a:rPr>
              <a:t>Contacts, calendar activities and tasks are synchronised seamlessly between Outlook and Sage CRM which means data only has to be captured once in either system to be available in both</a:t>
            </a:r>
            <a:r>
              <a:rPr lang="en-IE" kern="0" dirty="0">
                <a:solidFill>
                  <a:srgbClr val="008769"/>
                </a:solidFill>
                <a:latin typeface="+mn-lt"/>
              </a:rPr>
              <a:t/>
            </a:r>
            <a:br>
              <a:rPr lang="en-IE" kern="0" dirty="0">
                <a:solidFill>
                  <a:srgbClr val="008769"/>
                </a:solidFill>
                <a:latin typeface="+mn-lt"/>
              </a:rPr>
            </a:br>
            <a:endParaRPr lang="en-IE" kern="0" dirty="0">
              <a:solidFill>
                <a:srgbClr val="008769"/>
              </a:solidFill>
              <a:latin typeface="+mn-lt"/>
            </a:endParaRPr>
          </a:p>
          <a:p>
            <a:pPr>
              <a:spcBef>
                <a:spcPct val="20000"/>
              </a:spcBef>
              <a:buFontTx/>
              <a:buChar char="•"/>
              <a:defRPr/>
            </a:pPr>
            <a:endParaRPr lang="en-IE" kern="0" dirty="0">
              <a:solidFill>
                <a:srgbClr val="008769"/>
              </a:solidFill>
              <a:latin typeface="+mn-lt"/>
            </a:endParaRPr>
          </a:p>
        </p:txBody>
      </p:sp>
      <p:sp>
        <p:nvSpPr>
          <p:cNvPr id="25603" name="Rectangle 2"/>
          <p:cNvSpPr>
            <a:spLocks noGrp="1" noChangeArrowheads="1"/>
          </p:cNvSpPr>
          <p:nvPr>
            <p:ph type="title"/>
          </p:nvPr>
        </p:nvSpPr>
        <p:spPr>
          <a:xfrm>
            <a:off x="428625" y="428625"/>
            <a:ext cx="2714625" cy="352425"/>
          </a:xfrm>
        </p:spPr>
        <p:txBody>
          <a:bodyPr/>
          <a:lstStyle/>
          <a:p>
            <a:pPr eaLnBrk="1" hangingPunct="1"/>
            <a:r>
              <a:rPr lang="en-IE" smtClean="0">
                <a:latin typeface="Arial" charset="0"/>
                <a:cs typeface="Arial" charset="0"/>
              </a:rPr>
              <a:t>Overview</a:t>
            </a:r>
            <a:endParaRPr lang="en-GB" smtClean="0">
              <a:latin typeface="Arial" charset="0"/>
              <a:cs typeface="Arial" charset="0"/>
            </a:endParaRPr>
          </a:p>
        </p:txBody>
      </p:sp>
      <p:sp>
        <p:nvSpPr>
          <p:cNvPr id="5" name="Rectangle 2"/>
          <p:cNvSpPr txBox="1">
            <a:spLocks noChangeArrowheads="1"/>
          </p:cNvSpPr>
          <p:nvPr/>
        </p:nvSpPr>
        <p:spPr bwMode="auto">
          <a:xfrm>
            <a:off x="428625" y="757238"/>
            <a:ext cx="4757738" cy="309562"/>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Offline Access and Mobile Access</a:t>
            </a:r>
            <a:endParaRPr lang="en-GB" sz="2000" b="1" kern="0" dirty="0">
              <a:solidFill>
                <a:schemeClr val="bg1"/>
              </a:solidFill>
              <a:latin typeface="+mj-lt"/>
              <a:ea typeface="+mj-ea"/>
              <a:cs typeface="+mj-cs"/>
            </a:endParaRPr>
          </a:p>
        </p:txBody>
      </p:sp>
      <p:sp>
        <p:nvSpPr>
          <p:cNvPr id="9" name="Rectangle 3"/>
          <p:cNvSpPr txBox="1">
            <a:spLocks noChangeArrowheads="1"/>
          </p:cNvSpPr>
          <p:nvPr/>
        </p:nvSpPr>
        <p:spPr bwMode="auto">
          <a:xfrm>
            <a:off x="428625" y="1295400"/>
            <a:ext cx="8286750" cy="347663"/>
          </a:xfrm>
          <a:prstGeom prst="rect">
            <a:avLst/>
          </a:prstGeom>
          <a:noFill/>
          <a:ln w="9525">
            <a:noFill/>
            <a:miter lim="800000"/>
            <a:headEnd/>
            <a:tailEnd/>
          </a:ln>
          <a:effectLst/>
        </p:spPr>
        <p:txBody>
          <a:bodyPr lIns="0" tIns="0" rIns="0" bIns="0"/>
          <a:lstStyle/>
          <a:p>
            <a:pPr algn="r">
              <a:spcBef>
                <a:spcPct val="20000"/>
              </a:spcBef>
              <a:defRPr/>
            </a:pPr>
            <a:r>
              <a:rPr lang="en-IE" sz="1900" kern="0" dirty="0">
                <a:solidFill>
                  <a:srgbClr val="008769"/>
                </a:solidFill>
                <a:latin typeface="+mj-lt"/>
              </a:rPr>
              <a:t>Sage CRM provides for offline access and mobile access </a:t>
            </a:r>
            <a:endParaRPr lang="en-GB" sz="1900" kern="0" dirty="0">
              <a:solidFill>
                <a:srgbClr val="008769"/>
              </a:solidFill>
              <a:latin typeface="+mj-lt"/>
            </a:endParaRPr>
          </a:p>
        </p:txBody>
      </p:sp>
      <p:sp>
        <p:nvSpPr>
          <p:cNvPr id="25606" name="Rectangle 18"/>
          <p:cNvSpPr>
            <a:spLocks noChangeArrowheads="1"/>
          </p:cNvSpPr>
          <p:nvPr/>
        </p:nvSpPr>
        <p:spPr bwMode="auto">
          <a:xfrm>
            <a:off x="315913" y="1671638"/>
            <a:ext cx="2568575" cy="48402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pic>
        <p:nvPicPr>
          <p:cNvPr id="11" name="Picture 10" descr="066.bmp"/>
          <p:cNvPicPr>
            <a:picLocks noChangeAspect="1"/>
          </p:cNvPicPr>
          <p:nvPr/>
        </p:nvPicPr>
        <p:blipFill>
          <a:blip r:embed="rId3">
            <a:extLst>
              <a:ext uri="{28A0092B-C50C-407E-A947-70E740481C1C}">
                <a14:useLocalDpi xmlns:a14="http://schemas.microsoft.com/office/drawing/2010/main" val="0"/>
              </a:ext>
            </a:extLst>
          </a:blip>
          <a:srcRect b="21951"/>
          <a:stretch>
            <a:fillRect/>
          </a:stretch>
        </p:blipFill>
        <p:spPr bwMode="auto">
          <a:xfrm>
            <a:off x="3235325" y="1746250"/>
            <a:ext cx="5600700" cy="2814638"/>
          </a:xfrm>
          <a:prstGeom prst="rect">
            <a:avLst/>
          </a:prstGeom>
          <a:solidFill>
            <a:srgbClr val="CDE6A0"/>
          </a:solidFill>
          <a:ln w="12700">
            <a:solidFill>
              <a:srgbClr val="007058"/>
            </a:solidFill>
            <a:miter lim="800000"/>
            <a:headEnd/>
            <a:tailEnd/>
          </a:ln>
        </p:spPr>
      </p:pic>
      <p:sp>
        <p:nvSpPr>
          <p:cNvPr id="17" name="TextBox 16"/>
          <p:cNvSpPr txBox="1"/>
          <p:nvPr/>
        </p:nvSpPr>
        <p:spPr>
          <a:xfrm>
            <a:off x="3203575" y="4638675"/>
            <a:ext cx="1390650" cy="277813"/>
          </a:xfrm>
          <a:prstGeom prst="rect">
            <a:avLst/>
          </a:prstGeom>
          <a:noFill/>
        </p:spPr>
        <p:txBody>
          <a:bodyPr>
            <a:spAutoFit/>
          </a:bodyPr>
          <a:lstStyle/>
          <a:p>
            <a:pPr algn="ctr" eaLnBrk="0" hangingPunct="0">
              <a:defRPr/>
            </a:pPr>
            <a:r>
              <a:rPr lang="en-IE" sz="1200" dirty="0">
                <a:latin typeface="+mj-lt"/>
              </a:rPr>
              <a:t>Calendar view</a:t>
            </a:r>
            <a:endParaRPr lang="en-GB" sz="1200" dirty="0">
              <a:latin typeface="+mj-lt"/>
            </a:endParaRPr>
          </a:p>
        </p:txBody>
      </p:sp>
      <p:sp>
        <p:nvSpPr>
          <p:cNvPr id="21" name="Frame 20"/>
          <p:cNvSpPr/>
          <p:nvPr/>
        </p:nvSpPr>
        <p:spPr bwMode="auto">
          <a:xfrm>
            <a:off x="3740150" y="2528888"/>
            <a:ext cx="2459038" cy="2032000"/>
          </a:xfrm>
          <a:prstGeom prst="frame">
            <a:avLst>
              <a:gd name="adj1" fmla="val 2346"/>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22" name="Frame 21"/>
          <p:cNvSpPr/>
          <p:nvPr/>
        </p:nvSpPr>
        <p:spPr bwMode="auto">
          <a:xfrm>
            <a:off x="6261100" y="2925763"/>
            <a:ext cx="1885950" cy="1076325"/>
          </a:xfrm>
          <a:prstGeom prst="frame">
            <a:avLst>
              <a:gd name="adj1" fmla="val 3792"/>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16" name="Rectangle 15"/>
          <p:cNvSpPr>
            <a:spLocks noChangeArrowheads="1"/>
          </p:cNvSpPr>
          <p:nvPr/>
        </p:nvSpPr>
        <p:spPr bwMode="auto">
          <a:xfrm>
            <a:off x="2919413" y="1662113"/>
            <a:ext cx="5995987" cy="300513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sp>
        <p:nvSpPr>
          <p:cNvPr id="18" name="TextBox 17"/>
          <p:cNvSpPr txBox="1"/>
          <p:nvPr/>
        </p:nvSpPr>
        <p:spPr>
          <a:xfrm>
            <a:off x="5221288" y="4649788"/>
            <a:ext cx="1389062" cy="276225"/>
          </a:xfrm>
          <a:prstGeom prst="rect">
            <a:avLst/>
          </a:prstGeom>
          <a:noFill/>
        </p:spPr>
        <p:txBody>
          <a:bodyPr>
            <a:spAutoFit/>
          </a:bodyPr>
          <a:lstStyle/>
          <a:p>
            <a:pPr algn="ctr" eaLnBrk="0" hangingPunct="0">
              <a:defRPr/>
            </a:pPr>
            <a:r>
              <a:rPr lang="en-IE" sz="1200" dirty="0">
                <a:latin typeface="+mj-lt"/>
              </a:rPr>
              <a:t>Pipeline view</a:t>
            </a:r>
            <a:endParaRPr lang="en-GB" sz="1200" dirty="0">
              <a:latin typeface="+mj-lt"/>
            </a:endParaRPr>
          </a:p>
        </p:txBody>
      </p:sp>
      <p:sp>
        <p:nvSpPr>
          <p:cNvPr id="20" name="TextBox 19"/>
          <p:cNvSpPr txBox="1"/>
          <p:nvPr/>
        </p:nvSpPr>
        <p:spPr>
          <a:xfrm>
            <a:off x="7180263" y="4684713"/>
            <a:ext cx="1389062" cy="277812"/>
          </a:xfrm>
          <a:prstGeom prst="rect">
            <a:avLst/>
          </a:prstGeom>
          <a:noFill/>
        </p:spPr>
        <p:txBody>
          <a:bodyPr>
            <a:spAutoFit/>
          </a:bodyPr>
          <a:lstStyle/>
          <a:p>
            <a:pPr algn="ctr" eaLnBrk="0" hangingPunct="0">
              <a:defRPr/>
            </a:pPr>
            <a:r>
              <a:rPr lang="en-IE" sz="1200" dirty="0">
                <a:latin typeface="+mj-lt"/>
              </a:rPr>
              <a:t>Opportunity view</a:t>
            </a:r>
            <a:endParaRPr lang="en-GB" sz="1200" dirty="0">
              <a:latin typeface="+mj-lt"/>
            </a:endParaRPr>
          </a:p>
        </p:txBody>
      </p:sp>
      <p:sp>
        <p:nvSpPr>
          <p:cNvPr id="23" name="AutoShape 40"/>
          <p:cNvSpPr>
            <a:spLocks noChangeArrowheads="1"/>
          </p:cNvSpPr>
          <p:nvPr/>
        </p:nvSpPr>
        <p:spPr bwMode="auto">
          <a:xfrm>
            <a:off x="237502" y="1401287"/>
            <a:ext cx="2838207" cy="4772195"/>
          </a:xfrm>
          <a:prstGeom prst="flowChartAlternateProcess">
            <a:avLst/>
          </a:prstGeom>
          <a:solidFill>
            <a:schemeClr val="bg1"/>
          </a:solidFill>
          <a:ln w="38100">
            <a:solidFill>
              <a:srgbClr val="007058"/>
            </a:solidFill>
            <a:headEnd/>
            <a:tailEnd/>
          </a:ln>
          <a:effectLst>
            <a:outerShdw blurRad="149987" dist="250190" dir="8460000" algn="ctr">
              <a:srgbClr val="000000">
                <a:alpha val="28000"/>
              </a:srgbClr>
            </a:outerShdw>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IE" sz="1650" kern="0" dirty="0">
                <a:solidFill>
                  <a:schemeClr val="tx1"/>
                </a:solidFill>
              </a:rPr>
              <a:t>Sage CRM enables users to define and download a subset of their customer data onto their laptop which can then be used on-the-road; even in the absence of an internet connection</a:t>
            </a:r>
          </a:p>
          <a:p>
            <a:pPr marL="226800" indent="-226800">
              <a:spcBef>
                <a:spcPct val="20000"/>
              </a:spcBef>
              <a:buFontTx/>
              <a:buChar char="•"/>
              <a:defRPr/>
            </a:pPr>
            <a:endParaRPr lang="en-IE" sz="1650" kern="0" dirty="0">
              <a:solidFill>
                <a:schemeClr val="tx1"/>
              </a:solidFill>
            </a:endParaRPr>
          </a:p>
          <a:p>
            <a:pPr marL="226800" indent="-226800">
              <a:spcBef>
                <a:spcPct val="20000"/>
              </a:spcBef>
              <a:buFontTx/>
              <a:buChar char="•"/>
              <a:defRPr/>
            </a:pPr>
            <a:r>
              <a:rPr lang="en-IE" sz="1650" kern="0" dirty="0">
                <a:solidFill>
                  <a:schemeClr val="tx1"/>
                </a:solidFill>
              </a:rPr>
              <a:t>Sage CRM can also be deployed over a variety of mobile devices providing field-based users with core Sage CRM functionality</a:t>
            </a:r>
          </a:p>
        </p:txBody>
      </p:sp>
      <p:grpSp>
        <p:nvGrpSpPr>
          <p:cNvPr id="2" name="Group 26"/>
          <p:cNvGrpSpPr>
            <a:grpSpLocks/>
          </p:cNvGrpSpPr>
          <p:nvPr/>
        </p:nvGrpSpPr>
        <p:grpSpPr bwMode="auto">
          <a:xfrm>
            <a:off x="3092450" y="1711325"/>
            <a:ext cx="1830388" cy="2820988"/>
            <a:chOff x="3093158" y="1712025"/>
            <a:chExt cx="1829933" cy="2820391"/>
          </a:xfrm>
        </p:grpSpPr>
        <p:pic>
          <p:nvPicPr>
            <p:cNvPr id="25622" name="Picture 11" descr="04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3158" y="1712025"/>
              <a:ext cx="1829933" cy="282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3" name="Rectangle 23"/>
            <p:cNvSpPr>
              <a:spLocks noChangeArrowheads="1"/>
            </p:cNvSpPr>
            <p:nvPr/>
          </p:nvSpPr>
          <p:spPr bwMode="auto">
            <a:xfrm>
              <a:off x="3411415" y="2190540"/>
              <a:ext cx="1115367" cy="8541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grpSp>
      <p:grpSp>
        <p:nvGrpSpPr>
          <p:cNvPr id="3" name="Group 27"/>
          <p:cNvGrpSpPr>
            <a:grpSpLocks/>
          </p:cNvGrpSpPr>
          <p:nvPr/>
        </p:nvGrpSpPr>
        <p:grpSpPr bwMode="auto">
          <a:xfrm>
            <a:off x="5045075" y="1706563"/>
            <a:ext cx="1852613" cy="2855912"/>
            <a:chOff x="5044787" y="1706088"/>
            <a:chExt cx="1852958" cy="2855879"/>
          </a:xfrm>
        </p:grpSpPr>
        <p:pic>
          <p:nvPicPr>
            <p:cNvPr id="25620" name="Picture 12" descr="05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4787" y="1706088"/>
              <a:ext cx="1852958" cy="285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1" name="Rectangle 24"/>
            <p:cNvSpPr>
              <a:spLocks noChangeArrowheads="1"/>
            </p:cNvSpPr>
            <p:nvPr/>
          </p:nvSpPr>
          <p:spPr bwMode="auto">
            <a:xfrm>
              <a:off x="5357446" y="2182167"/>
              <a:ext cx="1115367" cy="8541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grpSp>
      <p:grpSp>
        <p:nvGrpSpPr>
          <p:cNvPr id="4" name="Group 28"/>
          <p:cNvGrpSpPr>
            <a:grpSpLocks/>
          </p:cNvGrpSpPr>
          <p:nvPr/>
        </p:nvGrpSpPr>
        <p:grpSpPr bwMode="auto">
          <a:xfrm>
            <a:off x="7016750" y="1727200"/>
            <a:ext cx="1828800" cy="2819400"/>
            <a:chOff x="7016094" y="1727742"/>
            <a:chExt cx="1828799" cy="2818644"/>
          </a:xfrm>
        </p:grpSpPr>
        <p:pic>
          <p:nvPicPr>
            <p:cNvPr id="25618" name="Picture 14" descr="05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6094" y="1727742"/>
              <a:ext cx="1828799" cy="281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9" name="Rectangle 25"/>
            <p:cNvSpPr>
              <a:spLocks noChangeArrowheads="1"/>
            </p:cNvSpPr>
            <p:nvPr/>
          </p:nvSpPr>
          <p:spPr bwMode="auto">
            <a:xfrm>
              <a:off x="7326923" y="2197239"/>
              <a:ext cx="1115367" cy="85411"/>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grpSp>
    </p:spTree>
    <p:extLst>
      <p:ext uri="{BB962C8B-B14F-4D97-AF65-F5344CB8AC3E}">
        <p14:creationId xmlns:p14="http://schemas.microsoft.com/office/powerpoint/2010/main" val="19182363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par>
                          <p:cTn id="26" fill="hold" nodeType="afterGroup">
                            <p:stCondLst>
                              <p:cond delay="0"/>
                            </p:stCondLst>
                            <p:childTnLst>
                              <p:par>
                                <p:cTn id="27" presetID="53"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nodeType="afterGroup">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nodeType="afterGroup">
                            <p:stCondLst>
                              <p:cond delay="1000"/>
                            </p:stCondLst>
                            <p:childTnLst>
                              <p:par>
                                <p:cTn id="39" presetID="53"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p:cTn id="41" dur="500" fill="hold"/>
                                        <p:tgtEl>
                                          <p:spTgt spid="3"/>
                                        </p:tgtEl>
                                        <p:attrNameLst>
                                          <p:attrName>ppt_w</p:attrName>
                                        </p:attrNameLst>
                                      </p:cBhvr>
                                      <p:tavLst>
                                        <p:tav tm="0">
                                          <p:val>
                                            <p:fltVal val="0"/>
                                          </p:val>
                                        </p:tav>
                                        <p:tav tm="100000">
                                          <p:val>
                                            <p:strVal val="#ppt_w"/>
                                          </p:val>
                                        </p:tav>
                                      </p:tavLst>
                                    </p:anim>
                                    <p:anim calcmode="lin" valueType="num">
                                      <p:cBhvr>
                                        <p:cTn id="42" dur="500" fill="hold"/>
                                        <p:tgtEl>
                                          <p:spTgt spid="3"/>
                                        </p:tgtEl>
                                        <p:attrNameLst>
                                          <p:attrName>ppt_h</p:attrName>
                                        </p:attrNameLst>
                                      </p:cBhvr>
                                      <p:tavLst>
                                        <p:tav tm="0">
                                          <p:val>
                                            <p:fltVal val="0"/>
                                          </p:val>
                                        </p:tav>
                                        <p:tav tm="100000">
                                          <p:val>
                                            <p:strVal val="#ppt_h"/>
                                          </p:val>
                                        </p:tav>
                                      </p:tavLst>
                                    </p:anim>
                                    <p:animEffect transition="in" filter="fade">
                                      <p:cBhvr>
                                        <p:cTn id="43" dur="500"/>
                                        <p:tgtEl>
                                          <p:spTgt spid="3"/>
                                        </p:tgtEl>
                                      </p:cBhvr>
                                    </p:animEffect>
                                  </p:childTnLst>
                                </p:cTn>
                              </p:par>
                            </p:childTnLst>
                          </p:cTn>
                        </p:par>
                        <p:par>
                          <p:cTn id="44" fill="hold" nodeType="afterGroup">
                            <p:stCondLst>
                              <p:cond delay="1500"/>
                            </p:stCondLst>
                            <p:childTnLst>
                              <p:par>
                                <p:cTn id="45" presetID="53"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nodeType="afterGroup">
                            <p:stCondLst>
                              <p:cond delay="2000"/>
                            </p:stCondLst>
                            <p:childTnLst>
                              <p:par>
                                <p:cTn id="51" presetID="53" presetClass="entr" presetSubtype="0"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500" fill="hold"/>
                                        <p:tgtEl>
                                          <p:spTgt spid="4"/>
                                        </p:tgtEl>
                                        <p:attrNameLst>
                                          <p:attrName>ppt_w</p:attrName>
                                        </p:attrNameLst>
                                      </p:cBhvr>
                                      <p:tavLst>
                                        <p:tav tm="0">
                                          <p:val>
                                            <p:fltVal val="0"/>
                                          </p:val>
                                        </p:tav>
                                        <p:tav tm="100000">
                                          <p:val>
                                            <p:strVal val="#ppt_w"/>
                                          </p:val>
                                        </p:tav>
                                      </p:tavLst>
                                    </p:anim>
                                    <p:anim calcmode="lin" valueType="num">
                                      <p:cBhvr>
                                        <p:cTn id="54" dur="500" fill="hold"/>
                                        <p:tgtEl>
                                          <p:spTgt spid="4"/>
                                        </p:tgtEl>
                                        <p:attrNameLst>
                                          <p:attrName>ppt_h</p:attrName>
                                        </p:attrNameLst>
                                      </p:cBhvr>
                                      <p:tavLst>
                                        <p:tav tm="0">
                                          <p:val>
                                            <p:fltVal val="0"/>
                                          </p:val>
                                        </p:tav>
                                        <p:tav tm="100000">
                                          <p:val>
                                            <p:strVal val="#ppt_h"/>
                                          </p:val>
                                        </p:tav>
                                      </p:tavLst>
                                    </p:anim>
                                    <p:animEffect transition="in" filter="fade">
                                      <p:cBhvr>
                                        <p:cTn id="55" dur="500"/>
                                        <p:tgtEl>
                                          <p:spTgt spid="4"/>
                                        </p:tgtEl>
                                      </p:cBhvr>
                                    </p:animEffect>
                                  </p:childTnLst>
                                </p:cTn>
                              </p:par>
                            </p:childTnLst>
                          </p:cTn>
                        </p:par>
                        <p:par>
                          <p:cTn id="56" fill="hold" nodeType="afterGroup">
                            <p:stCondLst>
                              <p:cond delay="2500"/>
                            </p:stCondLst>
                            <p:childTnLst>
                              <p:par>
                                <p:cTn id="57" presetID="53"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500" fill="hold"/>
                                        <p:tgtEl>
                                          <p:spTgt spid="20"/>
                                        </p:tgtEl>
                                        <p:attrNameLst>
                                          <p:attrName>ppt_w</p:attrName>
                                        </p:attrNameLst>
                                      </p:cBhvr>
                                      <p:tavLst>
                                        <p:tav tm="0">
                                          <p:val>
                                            <p:fltVal val="0"/>
                                          </p:val>
                                        </p:tav>
                                        <p:tav tm="100000">
                                          <p:val>
                                            <p:strVal val="#ppt_w"/>
                                          </p:val>
                                        </p:tav>
                                      </p:tavLst>
                                    </p:anim>
                                    <p:anim calcmode="lin" valueType="num">
                                      <p:cBhvr>
                                        <p:cTn id="60" dur="500" fill="hold"/>
                                        <p:tgtEl>
                                          <p:spTgt spid="20"/>
                                        </p:tgtEl>
                                        <p:attrNameLst>
                                          <p:attrName>ppt_h</p:attrName>
                                        </p:attrNameLst>
                                      </p:cBhvr>
                                      <p:tavLst>
                                        <p:tav tm="0">
                                          <p:val>
                                            <p:fltVal val="0"/>
                                          </p:val>
                                        </p:tav>
                                        <p:tav tm="100000">
                                          <p:val>
                                            <p:strVal val="#ppt_h"/>
                                          </p:val>
                                        </p:tav>
                                      </p:tavLst>
                                    </p:anim>
                                    <p:animEffect transition="in" filter="fade">
                                      <p:cBhvr>
                                        <p:cTn id="6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22" grpId="0" animBg="1"/>
      <p:bldP spid="16" grpId="0" animBg="1"/>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447675" y="1698625"/>
            <a:ext cx="2460625" cy="4800600"/>
          </a:xfrm>
          <a:prstGeom prst="rect">
            <a:avLst/>
          </a:prstGeom>
          <a:solidFill>
            <a:schemeClr val="bg1"/>
          </a:solidFill>
          <a:ln w="9525">
            <a:noFill/>
            <a:miter lim="800000"/>
            <a:headEnd/>
            <a:tailEnd/>
          </a:ln>
          <a:effectLst/>
        </p:spPr>
        <p:txBody>
          <a:bodyPr lIns="0" tIns="0" rIns="0" bIns="0"/>
          <a:lstStyle/>
          <a:p>
            <a:pPr marL="226800" indent="-226800">
              <a:spcBef>
                <a:spcPct val="20000"/>
              </a:spcBef>
              <a:buFontTx/>
              <a:buChar char="•"/>
              <a:defRPr/>
            </a:pPr>
            <a:r>
              <a:rPr lang="en-IE" sz="1750" kern="0" dirty="0">
                <a:solidFill>
                  <a:srgbClr val="008769"/>
                </a:solidFill>
                <a:latin typeface="Arial" pitchFamily="34" charset="0"/>
              </a:rPr>
              <a:t>Sage CRM can be accessed through the Outlook interface which removes the need to switch between applications</a:t>
            </a:r>
          </a:p>
          <a:p>
            <a:pPr marL="226800" indent="-226800">
              <a:spcBef>
                <a:spcPct val="20000"/>
              </a:spcBef>
              <a:buFontTx/>
              <a:buChar char="•"/>
              <a:defRPr/>
            </a:pPr>
            <a:endParaRPr lang="en-IE" sz="1750" kern="0" dirty="0">
              <a:solidFill>
                <a:srgbClr val="008769"/>
              </a:solidFill>
              <a:latin typeface="Arial" pitchFamily="34" charset="0"/>
            </a:endParaRPr>
          </a:p>
          <a:p>
            <a:pPr marL="226800" indent="-226800">
              <a:spcBef>
                <a:spcPct val="20000"/>
              </a:spcBef>
              <a:buFontTx/>
              <a:buChar char="•"/>
              <a:defRPr/>
            </a:pPr>
            <a:r>
              <a:rPr lang="en-IE" sz="1750" kern="0" dirty="0">
                <a:solidFill>
                  <a:srgbClr val="008769"/>
                </a:solidFill>
                <a:latin typeface="+mn-lt"/>
              </a:rPr>
              <a:t>Contacts, calendar activities and tasks are synchronised seamlessly between Outlook and Sage CRM which means data only has to be captured once in either system to be available in both</a:t>
            </a:r>
            <a:r>
              <a:rPr lang="en-IE" kern="0" dirty="0">
                <a:solidFill>
                  <a:srgbClr val="008769"/>
                </a:solidFill>
                <a:latin typeface="+mn-lt"/>
              </a:rPr>
              <a:t/>
            </a:r>
            <a:br>
              <a:rPr lang="en-IE" kern="0" dirty="0">
                <a:solidFill>
                  <a:srgbClr val="008769"/>
                </a:solidFill>
                <a:latin typeface="+mn-lt"/>
              </a:rPr>
            </a:br>
            <a:endParaRPr lang="en-IE" kern="0" dirty="0">
              <a:solidFill>
                <a:srgbClr val="008769"/>
              </a:solidFill>
              <a:latin typeface="+mn-lt"/>
            </a:endParaRPr>
          </a:p>
          <a:p>
            <a:pPr>
              <a:spcBef>
                <a:spcPct val="20000"/>
              </a:spcBef>
              <a:buFontTx/>
              <a:buChar char="•"/>
              <a:defRPr/>
            </a:pPr>
            <a:endParaRPr lang="en-IE" kern="0" dirty="0">
              <a:solidFill>
                <a:srgbClr val="008769"/>
              </a:solidFill>
              <a:latin typeface="+mn-lt"/>
            </a:endParaRPr>
          </a:p>
        </p:txBody>
      </p:sp>
      <p:sp>
        <p:nvSpPr>
          <p:cNvPr id="26627" name="Rectangle 2"/>
          <p:cNvSpPr>
            <a:spLocks noGrp="1" noChangeArrowheads="1"/>
          </p:cNvSpPr>
          <p:nvPr>
            <p:ph type="title"/>
          </p:nvPr>
        </p:nvSpPr>
        <p:spPr>
          <a:xfrm>
            <a:off x="428625" y="428625"/>
            <a:ext cx="2714625" cy="352425"/>
          </a:xfrm>
        </p:spPr>
        <p:txBody>
          <a:bodyPr/>
          <a:lstStyle/>
          <a:p>
            <a:pPr eaLnBrk="1" hangingPunct="1"/>
            <a:r>
              <a:rPr lang="en-IE" smtClean="0">
                <a:latin typeface="Arial" charset="0"/>
                <a:cs typeface="Arial" charset="0"/>
              </a:rPr>
              <a:t>Overview</a:t>
            </a:r>
            <a:endParaRPr lang="en-GB" smtClean="0">
              <a:latin typeface="Arial" charset="0"/>
              <a:cs typeface="Arial" charset="0"/>
            </a:endParaRPr>
          </a:p>
        </p:txBody>
      </p:sp>
      <p:sp>
        <p:nvSpPr>
          <p:cNvPr id="5" name="Rectangle 2"/>
          <p:cNvSpPr txBox="1">
            <a:spLocks noChangeArrowheads="1"/>
          </p:cNvSpPr>
          <p:nvPr/>
        </p:nvSpPr>
        <p:spPr bwMode="auto">
          <a:xfrm>
            <a:off x="428625" y="757238"/>
            <a:ext cx="5751513" cy="298450"/>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Integration with Sage Back-Office Applications</a:t>
            </a:r>
            <a:endParaRPr lang="en-GB" sz="2000" b="1" kern="0" dirty="0">
              <a:solidFill>
                <a:schemeClr val="bg1"/>
              </a:solidFill>
              <a:latin typeface="+mj-lt"/>
              <a:ea typeface="+mj-ea"/>
              <a:cs typeface="+mj-cs"/>
            </a:endParaRPr>
          </a:p>
        </p:txBody>
      </p:sp>
      <p:sp>
        <p:nvSpPr>
          <p:cNvPr id="9" name="Rectangle 3"/>
          <p:cNvSpPr txBox="1">
            <a:spLocks noChangeArrowheads="1"/>
          </p:cNvSpPr>
          <p:nvPr/>
        </p:nvSpPr>
        <p:spPr bwMode="auto">
          <a:xfrm>
            <a:off x="428625" y="1295400"/>
            <a:ext cx="8286750" cy="347663"/>
          </a:xfrm>
          <a:prstGeom prst="rect">
            <a:avLst/>
          </a:prstGeom>
          <a:noFill/>
          <a:ln w="9525">
            <a:noFill/>
            <a:miter lim="800000"/>
            <a:headEnd/>
            <a:tailEnd/>
          </a:ln>
          <a:effectLst/>
        </p:spPr>
        <p:txBody>
          <a:bodyPr lIns="0" tIns="0" rIns="0" bIns="0"/>
          <a:lstStyle/>
          <a:p>
            <a:pPr algn="r">
              <a:spcBef>
                <a:spcPct val="20000"/>
              </a:spcBef>
              <a:defRPr/>
            </a:pPr>
            <a:r>
              <a:rPr lang="en-IE" sz="2000" kern="0" dirty="0">
                <a:solidFill>
                  <a:srgbClr val="008769"/>
                </a:solidFill>
                <a:latin typeface="+mj-lt"/>
              </a:rPr>
              <a:t>Sage CRM integrates natively with Sage ERP systems </a:t>
            </a:r>
            <a:endParaRPr lang="en-GB" sz="1600" kern="0" dirty="0">
              <a:solidFill>
                <a:srgbClr val="008769"/>
              </a:solidFill>
              <a:latin typeface="+mj-lt"/>
            </a:endParaRPr>
          </a:p>
        </p:txBody>
      </p:sp>
      <p:sp>
        <p:nvSpPr>
          <p:cNvPr id="26630" name="Rectangle 18"/>
          <p:cNvSpPr>
            <a:spLocks noChangeArrowheads="1"/>
          </p:cNvSpPr>
          <p:nvPr/>
        </p:nvSpPr>
        <p:spPr bwMode="auto">
          <a:xfrm>
            <a:off x="315913" y="1671638"/>
            <a:ext cx="2568575" cy="48402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pic>
        <p:nvPicPr>
          <p:cNvPr id="11" name="Picture 10" descr="04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0213" y="1600200"/>
            <a:ext cx="5767387"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ame 11"/>
          <p:cNvSpPr/>
          <p:nvPr/>
        </p:nvSpPr>
        <p:spPr bwMode="auto">
          <a:xfrm>
            <a:off x="5486400" y="2881313"/>
            <a:ext cx="714375" cy="319087"/>
          </a:xfrm>
          <a:prstGeom prst="frame">
            <a:avLst>
              <a:gd name="adj1" fmla="val 7745"/>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13" name="Frame 12"/>
          <p:cNvSpPr/>
          <p:nvPr/>
        </p:nvSpPr>
        <p:spPr bwMode="auto">
          <a:xfrm>
            <a:off x="5618163" y="3565525"/>
            <a:ext cx="446087" cy="403225"/>
          </a:xfrm>
          <a:prstGeom prst="frame">
            <a:avLst>
              <a:gd name="adj1" fmla="val 12994"/>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15" name="AutoShape 40"/>
          <p:cNvSpPr>
            <a:spLocks noChangeArrowheads="1"/>
          </p:cNvSpPr>
          <p:nvPr/>
        </p:nvSpPr>
        <p:spPr bwMode="auto">
          <a:xfrm>
            <a:off x="154375" y="1401286"/>
            <a:ext cx="3158841" cy="4863101"/>
          </a:xfrm>
          <a:prstGeom prst="flowChartAlternateProcess">
            <a:avLst/>
          </a:prstGeom>
          <a:solidFill>
            <a:schemeClr val="bg1"/>
          </a:solidFill>
          <a:ln w="38100">
            <a:solidFill>
              <a:srgbClr val="007058"/>
            </a:solidFill>
            <a:headEnd/>
            <a:tailEnd/>
          </a:ln>
          <a:effectLst>
            <a:outerShdw blurRad="149987" dist="250190" dir="8460000" algn="ctr">
              <a:srgbClr val="000000">
                <a:alpha val="28000"/>
              </a:srgbClr>
            </a:outerShdw>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IE" sz="1620" kern="0" dirty="0">
                <a:solidFill>
                  <a:schemeClr val="tx1"/>
                </a:solidFill>
              </a:rPr>
              <a:t>Sage provides out-of-the-box, front-to-back-office integration  with leading Sage ERP systems</a:t>
            </a:r>
          </a:p>
          <a:p>
            <a:pPr marL="226800" indent="-226800">
              <a:spcBef>
                <a:spcPct val="20000"/>
              </a:spcBef>
              <a:buFontTx/>
              <a:buChar char="•"/>
              <a:defRPr/>
            </a:pPr>
            <a:endParaRPr lang="en-IE" sz="1620" kern="0" dirty="0">
              <a:solidFill>
                <a:schemeClr val="tx1"/>
              </a:solidFill>
            </a:endParaRPr>
          </a:p>
          <a:p>
            <a:pPr marL="226800" indent="-226800">
              <a:spcBef>
                <a:spcPct val="20000"/>
              </a:spcBef>
              <a:buFontTx/>
              <a:buChar char="•"/>
              <a:defRPr/>
            </a:pPr>
            <a:r>
              <a:rPr lang="en-IE" sz="1620" kern="0" dirty="0">
                <a:solidFill>
                  <a:schemeClr val="tx1"/>
                </a:solidFill>
              </a:rPr>
              <a:t>This provides for:</a:t>
            </a:r>
          </a:p>
          <a:p>
            <a:pPr marL="684000" lvl="1" indent="-226800">
              <a:spcBef>
                <a:spcPct val="20000"/>
              </a:spcBef>
              <a:buFontTx/>
              <a:buChar char="•"/>
              <a:defRPr/>
            </a:pPr>
            <a:r>
              <a:rPr lang="en-IE" sz="1500" kern="0" dirty="0">
                <a:solidFill>
                  <a:schemeClr val="tx1"/>
                </a:solidFill>
              </a:rPr>
              <a:t>Consistent customer data across front and back-office environments</a:t>
            </a:r>
          </a:p>
          <a:p>
            <a:pPr marL="684000" lvl="1" indent="-226800">
              <a:spcBef>
                <a:spcPct val="20000"/>
              </a:spcBef>
              <a:buFontTx/>
              <a:buChar char="•"/>
              <a:defRPr/>
            </a:pPr>
            <a:r>
              <a:rPr lang="en-IE" sz="1500" kern="0" dirty="0">
                <a:solidFill>
                  <a:schemeClr val="tx1"/>
                </a:solidFill>
              </a:rPr>
              <a:t>CRM user visibility into the ERP system</a:t>
            </a:r>
          </a:p>
          <a:p>
            <a:pPr marL="684000" lvl="1" indent="-226800">
              <a:spcBef>
                <a:spcPct val="20000"/>
              </a:spcBef>
              <a:buFontTx/>
              <a:buChar char="•"/>
              <a:defRPr/>
            </a:pPr>
            <a:r>
              <a:rPr lang="en-IE" sz="1500" kern="0" dirty="0">
                <a:solidFill>
                  <a:schemeClr val="tx1"/>
                </a:solidFill>
              </a:rPr>
              <a:t>“Straight-through” processes which reduce the need to re-key and re-check information during the process</a:t>
            </a:r>
          </a:p>
        </p:txBody>
      </p:sp>
    </p:spTree>
    <p:extLst>
      <p:ext uri="{BB962C8B-B14F-4D97-AF65-F5344CB8AC3E}">
        <p14:creationId xmlns:p14="http://schemas.microsoft.com/office/powerpoint/2010/main" val="29016794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28625" y="428625"/>
            <a:ext cx="7513638" cy="352425"/>
          </a:xfrm>
        </p:spPr>
        <p:txBody>
          <a:bodyPr/>
          <a:lstStyle/>
          <a:p>
            <a:pPr eaLnBrk="1" hangingPunct="1"/>
            <a:r>
              <a:rPr lang="en-IE" smtClean="0">
                <a:latin typeface="Arial" charset="0"/>
                <a:cs typeface="Arial" charset="0"/>
              </a:rPr>
              <a:t>Introduction</a:t>
            </a:r>
            <a:endParaRPr lang="en-GB" smtClean="0">
              <a:latin typeface="Arial" charset="0"/>
              <a:cs typeface="Arial" charset="0"/>
            </a:endParaRPr>
          </a:p>
        </p:txBody>
      </p:sp>
      <p:sp>
        <p:nvSpPr>
          <p:cNvPr id="5" name="Rectangle 2"/>
          <p:cNvSpPr txBox="1">
            <a:spLocks noChangeArrowheads="1"/>
          </p:cNvSpPr>
          <p:nvPr/>
        </p:nvSpPr>
        <p:spPr bwMode="auto">
          <a:xfrm>
            <a:off x="428625" y="757238"/>
            <a:ext cx="8237538" cy="376237"/>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Sage CRM Key Features</a:t>
            </a:r>
            <a:endParaRPr lang="en-GB" sz="2000" b="1" kern="0" dirty="0">
              <a:solidFill>
                <a:schemeClr val="bg1"/>
              </a:solidFill>
              <a:latin typeface="+mj-lt"/>
              <a:ea typeface="+mj-ea"/>
              <a:cs typeface="+mj-cs"/>
            </a:endParaRPr>
          </a:p>
        </p:txBody>
      </p:sp>
      <p:grpSp>
        <p:nvGrpSpPr>
          <p:cNvPr id="2" name="Group 16"/>
          <p:cNvGrpSpPr/>
          <p:nvPr/>
        </p:nvGrpSpPr>
        <p:grpSpPr>
          <a:xfrm>
            <a:off x="579229" y="2007338"/>
            <a:ext cx="9402170" cy="4019267"/>
            <a:chOff x="457200" y="1371601"/>
            <a:chExt cx="10058399" cy="4495799"/>
          </a:xfrm>
          <a:solidFill>
            <a:schemeClr val="bg1"/>
          </a:solidFill>
          <a:scene3d>
            <a:camera prst="perspectiveLeft">
              <a:rot lat="21300000" lon="19800000" rev="0"/>
            </a:camera>
            <a:lightRig rig="threePt" dir="t"/>
          </a:scene3d>
        </p:grpSpPr>
        <p:sp>
          <p:nvSpPr>
            <p:cNvPr id="20" name="AutoShape 44"/>
            <p:cNvSpPr>
              <a:spLocks noChangeArrowheads="1"/>
            </p:cNvSpPr>
            <p:nvPr/>
          </p:nvSpPr>
          <p:spPr bwMode="auto">
            <a:xfrm>
              <a:off x="7282542" y="4518659"/>
              <a:ext cx="3233057" cy="1348740"/>
            </a:xfrm>
            <a:prstGeom prst="flowChartAlternateProcess">
              <a:avLst/>
            </a:prstGeom>
            <a:grpFill/>
            <a:ln w="38100">
              <a:solidFill>
                <a:srgbClr val="007058"/>
              </a:solidFill>
              <a:headEnd/>
              <a:tailEnd/>
            </a:ln>
            <a:effectLst>
              <a:outerShdw blurRad="149987" dist="250190" dir="8460000" algn="ctr">
                <a:srgbClr val="000000">
                  <a:alpha val="59000"/>
                </a:srgbClr>
              </a:outerShdw>
            </a:effectLst>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r>
                <a:rPr lang="en-US" sz="2000" b="1" dirty="0">
                  <a:solidFill>
                    <a:schemeClr val="tx1"/>
                  </a:solidFill>
                </a:rPr>
                <a:t>Easy to Configure &amp;</a:t>
              </a:r>
            </a:p>
            <a:p>
              <a:pPr algn="ctr" eaLnBrk="0" hangingPunct="0">
                <a:defRPr/>
              </a:pPr>
              <a:r>
                <a:rPr lang="en-US" sz="2000" b="1" dirty="0">
                  <a:solidFill>
                    <a:schemeClr val="tx1"/>
                  </a:solidFill>
                </a:rPr>
                <a:t>Codelessly</a:t>
              </a:r>
            </a:p>
            <a:p>
              <a:pPr algn="ctr" eaLnBrk="0" hangingPunct="0">
                <a:defRPr/>
              </a:pPr>
              <a:r>
                <a:rPr lang="en-US" sz="2000" b="1" dirty="0">
                  <a:solidFill>
                    <a:schemeClr val="tx1"/>
                  </a:solidFill>
                </a:rPr>
                <a:t>Customisable</a:t>
              </a:r>
            </a:p>
          </p:txBody>
        </p:sp>
        <p:sp>
          <p:nvSpPr>
            <p:cNvPr id="21" name="AutoShape 37"/>
            <p:cNvSpPr>
              <a:spLocks noChangeArrowheads="1"/>
            </p:cNvSpPr>
            <p:nvPr/>
          </p:nvSpPr>
          <p:spPr bwMode="auto">
            <a:xfrm>
              <a:off x="457200" y="1371601"/>
              <a:ext cx="3233057" cy="1348740"/>
            </a:xfrm>
            <a:prstGeom prst="flowChartAlternateProcess">
              <a:avLst/>
            </a:prstGeom>
            <a:grpFill/>
            <a:ln w="38100">
              <a:solidFill>
                <a:srgbClr val="007058"/>
              </a:solidFill>
              <a:headEnd/>
              <a:tailEnd/>
            </a:ln>
            <a:effectLst>
              <a:outerShdw blurRad="149987" dist="250190" dir="8460000" algn="ctr">
                <a:srgbClr val="000000">
                  <a:alpha val="59000"/>
                </a:srgbClr>
              </a:outerShdw>
            </a:effectLst>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80000"/>
                </a:lnSpc>
                <a:spcBef>
                  <a:spcPct val="20000"/>
                </a:spcBef>
                <a:defRPr/>
              </a:pPr>
              <a:r>
                <a:rPr lang="en-US" sz="2000" b="1" dirty="0">
                  <a:solidFill>
                    <a:schemeClr val="tx1"/>
                  </a:solidFill>
                </a:rPr>
                <a:t>Back-Office</a:t>
              </a:r>
            </a:p>
            <a:p>
              <a:pPr algn="ctr" eaLnBrk="0" hangingPunct="0">
                <a:lnSpc>
                  <a:spcPct val="80000"/>
                </a:lnSpc>
                <a:spcBef>
                  <a:spcPct val="20000"/>
                </a:spcBef>
                <a:defRPr/>
              </a:pPr>
              <a:r>
                <a:rPr lang="en-US" sz="2000" b="1" dirty="0">
                  <a:solidFill>
                    <a:schemeClr val="tx1"/>
                  </a:solidFill>
                </a:rPr>
                <a:t>Integration</a:t>
              </a:r>
            </a:p>
          </p:txBody>
        </p:sp>
        <p:sp>
          <p:nvSpPr>
            <p:cNvPr id="22" name="AutoShape 38"/>
            <p:cNvSpPr>
              <a:spLocks noChangeArrowheads="1"/>
            </p:cNvSpPr>
            <p:nvPr/>
          </p:nvSpPr>
          <p:spPr bwMode="auto">
            <a:xfrm>
              <a:off x="7282542" y="1371601"/>
              <a:ext cx="3233057" cy="1348740"/>
            </a:xfrm>
            <a:prstGeom prst="flowChartAlternateProcess">
              <a:avLst/>
            </a:prstGeom>
            <a:grpFill/>
            <a:ln w="38100">
              <a:solidFill>
                <a:srgbClr val="007058"/>
              </a:solidFill>
              <a:headEnd/>
              <a:tailEnd/>
            </a:ln>
            <a:effectLst>
              <a:outerShdw blurRad="149987" dist="250190" dir="8460000" algn="ctr">
                <a:srgbClr val="000000">
                  <a:alpha val="59000"/>
                </a:srgbClr>
              </a:outerShdw>
            </a:effectLst>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r>
                <a:rPr lang="en-US" sz="2000" b="1" dirty="0">
                  <a:solidFill>
                    <a:schemeClr val="tx1"/>
                  </a:solidFill>
                </a:rPr>
                <a:t>Facilitates Connected,</a:t>
              </a:r>
            </a:p>
            <a:p>
              <a:pPr algn="ctr" eaLnBrk="0" hangingPunct="0">
                <a:defRPr/>
              </a:pPr>
              <a:r>
                <a:rPr lang="en-US" sz="2000" b="1" dirty="0">
                  <a:solidFill>
                    <a:schemeClr val="tx1"/>
                  </a:solidFill>
                </a:rPr>
                <a:t> Disconnected &amp;</a:t>
              </a:r>
            </a:p>
            <a:p>
              <a:pPr algn="ctr" eaLnBrk="0" hangingPunct="0">
                <a:defRPr/>
              </a:pPr>
              <a:r>
                <a:rPr lang="en-US" sz="2000" b="1" dirty="0">
                  <a:solidFill>
                    <a:schemeClr val="tx1"/>
                  </a:solidFill>
                </a:rPr>
                <a:t>Mobile Access</a:t>
              </a:r>
            </a:p>
          </p:txBody>
        </p:sp>
        <p:sp>
          <p:nvSpPr>
            <p:cNvPr id="23" name="AutoShape 39"/>
            <p:cNvSpPr>
              <a:spLocks noChangeArrowheads="1"/>
            </p:cNvSpPr>
            <p:nvPr/>
          </p:nvSpPr>
          <p:spPr bwMode="auto">
            <a:xfrm>
              <a:off x="3869871" y="1371601"/>
              <a:ext cx="3233057" cy="1348740"/>
            </a:xfrm>
            <a:prstGeom prst="flowChartAlternateProcess">
              <a:avLst/>
            </a:prstGeom>
            <a:grpFill/>
            <a:ln w="38100">
              <a:solidFill>
                <a:srgbClr val="007058"/>
              </a:solidFill>
              <a:headEnd/>
              <a:tailEnd/>
            </a:ln>
            <a:effectLst>
              <a:outerShdw blurRad="149987" dist="250190" dir="8460000" algn="ctr">
                <a:srgbClr val="000000">
                  <a:alpha val="59000"/>
                </a:srgbClr>
              </a:outerShdw>
            </a:effectLst>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r>
                <a:rPr lang="en-US" sz="2000" b="1" dirty="0">
                  <a:solidFill>
                    <a:schemeClr val="tx1"/>
                  </a:solidFill>
                </a:rPr>
                <a:t>Powerful Workflow</a:t>
              </a:r>
            </a:p>
            <a:p>
              <a:pPr algn="ctr" eaLnBrk="0" hangingPunct="0">
                <a:defRPr/>
              </a:pPr>
              <a:r>
                <a:rPr lang="en-US" sz="2000" b="1" dirty="0">
                  <a:solidFill>
                    <a:schemeClr val="tx1"/>
                  </a:solidFill>
                </a:rPr>
                <a:t>Management</a:t>
              </a:r>
            </a:p>
            <a:p>
              <a:pPr algn="ctr" eaLnBrk="0" hangingPunct="0">
                <a:defRPr/>
              </a:pPr>
              <a:r>
                <a:rPr lang="en-US" sz="2000" b="1" dirty="0">
                  <a:solidFill>
                    <a:schemeClr val="tx1"/>
                  </a:solidFill>
                </a:rPr>
                <a:t>Capabilities</a:t>
              </a:r>
              <a:endParaRPr lang="en-US" sz="1600" b="1" dirty="0">
                <a:solidFill>
                  <a:schemeClr val="tx1"/>
                </a:solidFill>
              </a:endParaRPr>
            </a:p>
          </p:txBody>
        </p:sp>
        <p:sp>
          <p:nvSpPr>
            <p:cNvPr id="24" name="AutoShape 40"/>
            <p:cNvSpPr>
              <a:spLocks noChangeArrowheads="1"/>
            </p:cNvSpPr>
            <p:nvPr/>
          </p:nvSpPr>
          <p:spPr bwMode="auto">
            <a:xfrm>
              <a:off x="457200" y="2945131"/>
              <a:ext cx="3233057" cy="1348740"/>
            </a:xfrm>
            <a:prstGeom prst="flowChartAlternateProcess">
              <a:avLst/>
            </a:prstGeom>
            <a:grpFill/>
            <a:ln w="38100">
              <a:solidFill>
                <a:srgbClr val="007058"/>
              </a:solidFill>
              <a:headEnd/>
              <a:tailEnd/>
            </a:ln>
            <a:effectLst>
              <a:outerShdw blurRad="149987" dist="250190" dir="8460000" algn="ctr">
                <a:srgbClr val="000000">
                  <a:alpha val="59000"/>
                </a:srgbClr>
              </a:outerShdw>
            </a:effectLst>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r>
                <a:rPr lang="en-US" sz="2000" b="1" dirty="0">
                  <a:solidFill>
                    <a:schemeClr val="tx1"/>
                  </a:solidFill>
                </a:rPr>
                <a:t>Unprecedented</a:t>
              </a:r>
            </a:p>
            <a:p>
              <a:pPr algn="ctr" eaLnBrk="0" hangingPunct="0">
                <a:defRPr/>
              </a:pPr>
              <a:r>
                <a:rPr lang="en-US" sz="2000" b="1" dirty="0">
                  <a:solidFill>
                    <a:schemeClr val="tx1"/>
                  </a:solidFill>
                </a:rPr>
                <a:t>Ease-of-Use</a:t>
              </a:r>
            </a:p>
          </p:txBody>
        </p:sp>
        <p:sp>
          <p:nvSpPr>
            <p:cNvPr id="25" name="AutoShape 41"/>
            <p:cNvSpPr>
              <a:spLocks noChangeArrowheads="1"/>
            </p:cNvSpPr>
            <p:nvPr/>
          </p:nvSpPr>
          <p:spPr bwMode="auto">
            <a:xfrm>
              <a:off x="7282542" y="2945131"/>
              <a:ext cx="3233057" cy="1348740"/>
            </a:xfrm>
            <a:prstGeom prst="flowChartAlternateProcess">
              <a:avLst/>
            </a:prstGeom>
            <a:grpFill/>
            <a:ln w="38100">
              <a:solidFill>
                <a:srgbClr val="007058"/>
              </a:solidFill>
              <a:headEnd/>
              <a:tailEnd/>
            </a:ln>
            <a:effectLst>
              <a:outerShdw blurRad="149987" dist="250190" dir="8460000" algn="ctr">
                <a:srgbClr val="000000">
                  <a:alpha val="59000"/>
                </a:srgbClr>
              </a:outerShdw>
            </a:effectLst>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80000"/>
                </a:lnSpc>
                <a:spcBef>
                  <a:spcPct val="20000"/>
                </a:spcBef>
                <a:defRPr/>
              </a:pPr>
              <a:r>
                <a:rPr lang="en-US" sz="2000" b="1" dirty="0">
                  <a:solidFill>
                    <a:schemeClr val="tx1"/>
                  </a:solidFill>
                </a:rPr>
                <a:t>Performance </a:t>
              </a:r>
            </a:p>
            <a:p>
              <a:pPr algn="ctr" eaLnBrk="0" hangingPunct="0">
                <a:lnSpc>
                  <a:spcPct val="80000"/>
                </a:lnSpc>
                <a:spcBef>
                  <a:spcPct val="20000"/>
                </a:spcBef>
                <a:defRPr/>
              </a:pPr>
              <a:r>
                <a:rPr lang="en-US" sz="2000" b="1" dirty="0">
                  <a:solidFill>
                    <a:schemeClr val="tx1"/>
                  </a:solidFill>
                </a:rPr>
                <a:t>Management with </a:t>
              </a:r>
            </a:p>
            <a:p>
              <a:pPr algn="ctr" eaLnBrk="0" hangingPunct="0">
                <a:lnSpc>
                  <a:spcPct val="80000"/>
                </a:lnSpc>
                <a:spcBef>
                  <a:spcPct val="20000"/>
                </a:spcBef>
                <a:defRPr/>
              </a:pPr>
              <a:r>
                <a:rPr lang="en-US" sz="2000" b="1" dirty="0">
                  <a:solidFill>
                    <a:schemeClr val="tx1"/>
                  </a:solidFill>
                </a:rPr>
                <a:t>Reports &amp; Dashboards</a:t>
              </a:r>
              <a:endParaRPr lang="en-US" sz="1600" b="1" dirty="0">
                <a:solidFill>
                  <a:schemeClr val="tx1"/>
                </a:solidFill>
              </a:endParaRPr>
            </a:p>
          </p:txBody>
        </p:sp>
        <p:sp>
          <p:nvSpPr>
            <p:cNvPr id="26" name="AutoShape 42"/>
            <p:cNvSpPr>
              <a:spLocks noChangeArrowheads="1"/>
            </p:cNvSpPr>
            <p:nvPr/>
          </p:nvSpPr>
          <p:spPr bwMode="auto">
            <a:xfrm>
              <a:off x="3869871" y="2945131"/>
              <a:ext cx="3233057" cy="1348740"/>
            </a:xfrm>
            <a:prstGeom prst="flowChartAlternateProcess">
              <a:avLst/>
            </a:prstGeom>
            <a:grpFill/>
            <a:ln w="38100">
              <a:solidFill>
                <a:srgbClr val="007058"/>
              </a:solidFill>
              <a:headEnd/>
              <a:tailEnd/>
            </a:ln>
            <a:effectLst>
              <a:outerShdw blurRad="149987" dist="250190" dir="8460000" algn="ctr">
                <a:srgbClr val="000000">
                  <a:alpha val="59000"/>
                </a:srgbClr>
              </a:outerShdw>
            </a:effectLst>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80000"/>
                </a:lnSpc>
                <a:spcBef>
                  <a:spcPct val="20000"/>
                </a:spcBef>
                <a:defRPr/>
              </a:pPr>
              <a:r>
                <a:rPr lang="en-US" sz="2000" b="1" dirty="0">
                  <a:solidFill>
                    <a:schemeClr val="tx1"/>
                  </a:solidFill>
                </a:rPr>
                <a:t>Full Activity</a:t>
              </a:r>
            </a:p>
            <a:p>
              <a:pPr algn="ctr" eaLnBrk="0" hangingPunct="0">
                <a:lnSpc>
                  <a:spcPct val="80000"/>
                </a:lnSpc>
                <a:spcBef>
                  <a:spcPct val="20000"/>
                </a:spcBef>
                <a:defRPr/>
              </a:pPr>
              <a:r>
                <a:rPr lang="en-US" sz="2000" b="1" dirty="0">
                  <a:solidFill>
                    <a:schemeClr val="tx1"/>
                  </a:solidFill>
                </a:rPr>
                <a:t>Management</a:t>
              </a:r>
            </a:p>
            <a:p>
              <a:pPr algn="ctr" eaLnBrk="0" hangingPunct="0">
                <a:lnSpc>
                  <a:spcPct val="80000"/>
                </a:lnSpc>
                <a:spcBef>
                  <a:spcPct val="20000"/>
                </a:spcBef>
                <a:defRPr/>
              </a:pPr>
              <a:r>
                <a:rPr lang="en-US" sz="2000" b="1" dirty="0">
                  <a:solidFill>
                    <a:schemeClr val="tx1"/>
                  </a:solidFill>
                </a:rPr>
                <a:t>With Outlook Integration</a:t>
              </a:r>
            </a:p>
          </p:txBody>
        </p:sp>
        <p:sp>
          <p:nvSpPr>
            <p:cNvPr id="27" name="AutoShape 43"/>
            <p:cNvSpPr>
              <a:spLocks noChangeArrowheads="1"/>
            </p:cNvSpPr>
            <p:nvPr/>
          </p:nvSpPr>
          <p:spPr bwMode="auto">
            <a:xfrm>
              <a:off x="457200" y="4518660"/>
              <a:ext cx="3233057" cy="1348740"/>
            </a:xfrm>
            <a:prstGeom prst="flowChartAlternateProcess">
              <a:avLst/>
            </a:prstGeom>
            <a:solidFill>
              <a:srgbClr val="007058"/>
            </a:solidFill>
            <a:ln w="38100">
              <a:solidFill>
                <a:srgbClr val="007058"/>
              </a:solidFill>
              <a:headEnd/>
              <a:tailEnd/>
            </a:ln>
            <a:effectLst>
              <a:outerShdw blurRad="149987" dist="250190" dir="8460000" algn="ctr">
                <a:srgbClr val="000000">
                  <a:alpha val="59000"/>
                </a:srgbClr>
              </a:outerShdw>
            </a:effectLst>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defRPr/>
              </a:pPr>
              <a:r>
                <a:rPr lang="en-US" b="1" dirty="0">
                  <a:solidFill>
                    <a:schemeClr val="bg1"/>
                  </a:solidFill>
                </a:rPr>
                <a:t>Sage CRM</a:t>
              </a:r>
            </a:p>
            <a:p>
              <a:pPr algn="ctr" eaLnBrk="0" hangingPunct="0">
                <a:defRPr/>
              </a:pPr>
              <a:r>
                <a:rPr lang="en-US" b="1" dirty="0">
                  <a:solidFill>
                    <a:schemeClr val="bg1"/>
                  </a:solidFill>
                </a:rPr>
                <a:t>Key Features</a:t>
              </a:r>
            </a:p>
          </p:txBody>
        </p:sp>
        <p:sp>
          <p:nvSpPr>
            <p:cNvPr id="28" name="AutoShape 45"/>
            <p:cNvSpPr>
              <a:spLocks noChangeArrowheads="1"/>
            </p:cNvSpPr>
            <p:nvPr/>
          </p:nvSpPr>
          <p:spPr bwMode="auto">
            <a:xfrm>
              <a:off x="3869871" y="4518658"/>
              <a:ext cx="3233057" cy="1348740"/>
            </a:xfrm>
            <a:prstGeom prst="flowChartAlternateProcess">
              <a:avLst/>
            </a:prstGeom>
            <a:grpFill/>
            <a:ln w="38100">
              <a:solidFill>
                <a:srgbClr val="007058"/>
              </a:solidFill>
              <a:headEnd/>
              <a:tailEnd/>
            </a:ln>
            <a:effectLst>
              <a:outerShdw blurRad="149987" dist="250190" dir="8460000" algn="ctr">
                <a:srgbClr val="000000">
                  <a:alpha val="59000"/>
                </a:srgbClr>
              </a:outerShdw>
            </a:effectLst>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80000"/>
                </a:lnSpc>
                <a:spcBef>
                  <a:spcPct val="20000"/>
                </a:spcBef>
                <a:defRPr/>
              </a:pPr>
              <a:r>
                <a:rPr lang="en-US" sz="2000" b="1" dirty="0">
                  <a:solidFill>
                    <a:schemeClr val="tx1"/>
                  </a:solidFill>
                </a:rPr>
                <a:t>360</a:t>
              </a:r>
              <a:r>
                <a:rPr lang="en-US" sz="2000" b="1" baseline="30000" dirty="0">
                  <a:solidFill>
                    <a:schemeClr val="tx1"/>
                  </a:solidFill>
                </a:rPr>
                <a:t>o</a:t>
              </a:r>
            </a:p>
            <a:p>
              <a:pPr algn="ctr" eaLnBrk="0" hangingPunct="0">
                <a:lnSpc>
                  <a:spcPct val="80000"/>
                </a:lnSpc>
                <a:spcBef>
                  <a:spcPct val="20000"/>
                </a:spcBef>
                <a:defRPr/>
              </a:pPr>
              <a:r>
                <a:rPr lang="en-US" sz="2000" b="1" dirty="0">
                  <a:solidFill>
                    <a:schemeClr val="tx1"/>
                  </a:solidFill>
                </a:rPr>
                <a:t>Customer Visibility</a:t>
              </a:r>
            </a:p>
          </p:txBody>
        </p:sp>
      </p:grpSp>
    </p:spTree>
    <p:extLst>
      <p:ext uri="{BB962C8B-B14F-4D97-AF65-F5344CB8AC3E}">
        <p14:creationId xmlns:p14="http://schemas.microsoft.com/office/powerpoint/2010/main" val="1498942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625" y="428625"/>
            <a:ext cx="2714625" cy="352425"/>
          </a:xfrm>
        </p:spPr>
        <p:txBody>
          <a:bodyPr/>
          <a:lstStyle/>
          <a:p>
            <a:pPr eaLnBrk="1" hangingPunct="1"/>
            <a:r>
              <a:rPr lang="en-IE" smtClean="0">
                <a:latin typeface="Arial" charset="0"/>
                <a:cs typeface="Arial" charset="0"/>
              </a:rPr>
              <a:t>Overview</a:t>
            </a:r>
            <a:endParaRPr lang="en-GB" smtClean="0">
              <a:latin typeface="Arial" charset="0"/>
              <a:cs typeface="Arial" charset="0"/>
            </a:endParaRPr>
          </a:p>
        </p:txBody>
      </p:sp>
      <p:sp>
        <p:nvSpPr>
          <p:cNvPr id="37891" name="Rectangle 3"/>
          <p:cNvSpPr>
            <a:spLocks noGrp="1" noChangeArrowheads="1"/>
          </p:cNvSpPr>
          <p:nvPr>
            <p:ph type="body" idx="1"/>
          </p:nvPr>
        </p:nvSpPr>
        <p:spPr>
          <a:xfrm>
            <a:off x="442913" y="1266825"/>
            <a:ext cx="8286750" cy="347663"/>
          </a:xfrm>
        </p:spPr>
        <p:txBody>
          <a:bodyPr/>
          <a:lstStyle/>
          <a:p>
            <a:pPr marL="0" indent="0" algn="r" eaLnBrk="1" hangingPunct="1">
              <a:buFontTx/>
              <a:buNone/>
              <a:defRPr/>
            </a:pPr>
            <a:r>
              <a:rPr lang="en-IE" sz="2000" dirty="0" smtClean="0">
                <a:latin typeface="+mj-lt"/>
              </a:rPr>
              <a:t>Sage CRM provides unprecedented ease-of-use</a:t>
            </a:r>
            <a:endParaRPr lang="en-GB" sz="1600" dirty="0">
              <a:latin typeface="+mj-lt"/>
            </a:endParaRPr>
          </a:p>
        </p:txBody>
      </p:sp>
      <p:sp>
        <p:nvSpPr>
          <p:cNvPr id="5" name="Rectangle 2"/>
          <p:cNvSpPr txBox="1">
            <a:spLocks noChangeArrowheads="1"/>
          </p:cNvSpPr>
          <p:nvPr/>
        </p:nvSpPr>
        <p:spPr bwMode="auto">
          <a:xfrm>
            <a:off x="428625" y="714375"/>
            <a:ext cx="4000500" cy="352425"/>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Ease-of-use</a:t>
            </a:r>
            <a:endParaRPr lang="en-GB" sz="2000" b="1" kern="0" dirty="0">
              <a:solidFill>
                <a:schemeClr val="bg1"/>
              </a:solidFill>
              <a:latin typeface="+mj-lt"/>
              <a:ea typeface="+mj-ea"/>
              <a:cs typeface="+mj-cs"/>
            </a:endParaRPr>
          </a:p>
        </p:txBody>
      </p:sp>
      <p:pic>
        <p:nvPicPr>
          <p:cNvPr id="7" name="Picture 6" descr="012.bmp"/>
          <p:cNvPicPr>
            <a:picLocks noChangeAspect="1"/>
          </p:cNvPicPr>
          <p:nvPr/>
        </p:nvPicPr>
        <p:blipFill>
          <a:blip r:embed="rId3">
            <a:extLst>
              <a:ext uri="{28A0092B-C50C-407E-A947-70E740481C1C}">
                <a14:useLocalDpi xmlns:a14="http://schemas.microsoft.com/office/drawing/2010/main" val="0"/>
              </a:ext>
            </a:extLst>
          </a:blip>
          <a:srcRect b="38724"/>
          <a:stretch>
            <a:fillRect/>
          </a:stretch>
        </p:blipFill>
        <p:spPr bwMode="auto">
          <a:xfrm>
            <a:off x="866775" y="1727200"/>
            <a:ext cx="7434263" cy="2951163"/>
          </a:xfrm>
          <a:prstGeom prst="rect">
            <a:avLst/>
          </a:prstGeom>
          <a:noFill/>
          <a:ln w="12700">
            <a:solidFill>
              <a:srgbClr val="007058"/>
            </a:solidFill>
            <a:miter lim="800000"/>
            <a:headEnd/>
            <a:tailEnd/>
          </a:ln>
          <a:extLst>
            <a:ext uri="{909E8E84-426E-40DD-AFC4-6F175D3DCCD1}">
              <a14:hiddenFill xmlns:a14="http://schemas.microsoft.com/office/drawing/2010/main">
                <a:solidFill>
                  <a:srgbClr val="FFFFFF"/>
                </a:solidFill>
              </a14:hiddenFill>
            </a:ext>
          </a:extLst>
        </p:spPr>
      </p:pic>
      <p:sp>
        <p:nvSpPr>
          <p:cNvPr id="9" name="Frame 8"/>
          <p:cNvSpPr/>
          <p:nvPr/>
        </p:nvSpPr>
        <p:spPr bwMode="auto">
          <a:xfrm>
            <a:off x="3733800" y="2125663"/>
            <a:ext cx="3784600" cy="211137"/>
          </a:xfrm>
          <a:prstGeom prst="frame">
            <a:avLst>
              <a:gd name="adj1" fmla="val 14673"/>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10" name="Frame 9"/>
          <p:cNvSpPr/>
          <p:nvPr/>
        </p:nvSpPr>
        <p:spPr bwMode="auto">
          <a:xfrm>
            <a:off x="6045200" y="4154488"/>
            <a:ext cx="1092200" cy="476250"/>
          </a:xfrm>
          <a:prstGeom prst="frame">
            <a:avLst>
              <a:gd name="adj1" fmla="val 6498"/>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11" name="Frame 10"/>
          <p:cNvSpPr/>
          <p:nvPr/>
        </p:nvSpPr>
        <p:spPr bwMode="auto">
          <a:xfrm>
            <a:off x="3157538" y="2312988"/>
            <a:ext cx="582612" cy="2317750"/>
          </a:xfrm>
          <a:prstGeom prst="frame">
            <a:avLst>
              <a:gd name="adj1" fmla="val 5698"/>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23" name="Frame 22"/>
          <p:cNvSpPr/>
          <p:nvPr/>
        </p:nvSpPr>
        <p:spPr bwMode="auto">
          <a:xfrm>
            <a:off x="3725863" y="2127250"/>
            <a:ext cx="422275" cy="211138"/>
          </a:xfrm>
          <a:prstGeom prst="frame">
            <a:avLst>
              <a:gd name="adj1" fmla="val 10566"/>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17" name="Picture 16" descr="017.bmp"/>
          <p:cNvPicPr>
            <a:picLocks noChangeAspect="1"/>
          </p:cNvPicPr>
          <p:nvPr/>
        </p:nvPicPr>
        <p:blipFill>
          <a:blip r:embed="rId4">
            <a:extLst>
              <a:ext uri="{28A0092B-C50C-407E-A947-70E740481C1C}">
                <a14:useLocalDpi xmlns:a14="http://schemas.microsoft.com/office/drawing/2010/main" val="0"/>
              </a:ext>
            </a:extLst>
          </a:blip>
          <a:srcRect t="2921" b="17654"/>
          <a:stretch>
            <a:fillRect/>
          </a:stretch>
        </p:blipFill>
        <p:spPr bwMode="auto">
          <a:xfrm>
            <a:off x="5178425" y="4732338"/>
            <a:ext cx="3638550" cy="1374775"/>
          </a:xfrm>
          <a:prstGeom prst="rect">
            <a:avLst/>
          </a:prstGeom>
          <a:solidFill>
            <a:srgbClr val="CDE6A0"/>
          </a:solidFill>
          <a:ln w="12700">
            <a:solidFill>
              <a:srgbClr val="007058"/>
            </a:solidFill>
            <a:miter lim="800000"/>
            <a:headEnd/>
            <a:tailEnd/>
          </a:ln>
        </p:spPr>
      </p:pic>
      <p:pic>
        <p:nvPicPr>
          <p:cNvPr id="20" name="Picture 19" descr="018.bmp"/>
          <p:cNvPicPr>
            <a:picLocks noChangeAspect="1" noChangeArrowheads="1"/>
          </p:cNvPicPr>
          <p:nvPr/>
        </p:nvPicPr>
        <p:blipFill>
          <a:blip r:embed="rId5">
            <a:extLst>
              <a:ext uri="{28A0092B-C50C-407E-A947-70E740481C1C}">
                <a14:useLocalDpi xmlns:a14="http://schemas.microsoft.com/office/drawing/2010/main" val="0"/>
              </a:ext>
            </a:extLst>
          </a:blip>
          <a:srcRect l="1711" r="2127"/>
          <a:stretch>
            <a:fillRect/>
          </a:stretch>
        </p:blipFill>
        <p:spPr bwMode="auto">
          <a:xfrm>
            <a:off x="3148013" y="4730750"/>
            <a:ext cx="1970087" cy="1368425"/>
          </a:xfrm>
          <a:prstGeom prst="rect">
            <a:avLst/>
          </a:prstGeom>
          <a:solidFill>
            <a:srgbClr val="CDE6A0"/>
          </a:solidFill>
          <a:ln w="12700">
            <a:solidFill>
              <a:srgbClr val="007058"/>
            </a:solidFill>
            <a:miter lim="800000"/>
            <a:headEnd/>
            <a:tailEnd/>
          </a:ln>
        </p:spPr>
      </p:pic>
      <p:sp>
        <p:nvSpPr>
          <p:cNvPr id="24" name="Frame 23"/>
          <p:cNvSpPr/>
          <p:nvPr/>
        </p:nvSpPr>
        <p:spPr bwMode="auto">
          <a:xfrm>
            <a:off x="3822700" y="4289425"/>
            <a:ext cx="1704975" cy="200025"/>
          </a:xfrm>
          <a:prstGeom prst="frame">
            <a:avLst>
              <a:gd name="adj1" fmla="val 4390"/>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25" name="Picture 24" descr="012.bmp"/>
          <p:cNvPicPr>
            <a:picLocks noChangeAspect="1"/>
          </p:cNvPicPr>
          <p:nvPr/>
        </p:nvPicPr>
        <p:blipFill>
          <a:blip r:embed="rId3">
            <a:extLst>
              <a:ext uri="{28A0092B-C50C-407E-A947-70E740481C1C}">
                <a14:useLocalDpi xmlns:a14="http://schemas.microsoft.com/office/drawing/2010/main" val="0"/>
              </a:ext>
            </a:extLst>
          </a:blip>
          <a:srcRect r="23843" b="38724"/>
          <a:stretch>
            <a:fillRect/>
          </a:stretch>
        </p:blipFill>
        <p:spPr bwMode="auto">
          <a:xfrm>
            <a:off x="3152775" y="1727200"/>
            <a:ext cx="5661025" cy="2951163"/>
          </a:xfrm>
          <a:prstGeom prst="rect">
            <a:avLst/>
          </a:prstGeom>
          <a:solidFill>
            <a:srgbClr val="CDE6A0"/>
          </a:solidFill>
          <a:ln w="12700">
            <a:solidFill>
              <a:srgbClr val="007058"/>
            </a:solidFill>
            <a:miter lim="800000"/>
            <a:headEnd/>
            <a:tailEnd/>
          </a:ln>
        </p:spPr>
      </p:pic>
      <p:pic>
        <p:nvPicPr>
          <p:cNvPr id="26" name="Picture 25" descr="016.bmp"/>
          <p:cNvPicPr>
            <a:picLocks noChangeAspect="1"/>
          </p:cNvPicPr>
          <p:nvPr/>
        </p:nvPicPr>
        <p:blipFill>
          <a:blip r:embed="rId6">
            <a:extLst>
              <a:ext uri="{28A0092B-C50C-407E-A947-70E740481C1C}">
                <a14:useLocalDpi xmlns:a14="http://schemas.microsoft.com/office/drawing/2010/main" val="0"/>
              </a:ext>
            </a:extLst>
          </a:blip>
          <a:srcRect l="8344" t="12273" r="44855" b="39755"/>
          <a:stretch>
            <a:fillRect/>
          </a:stretch>
        </p:blipFill>
        <p:spPr bwMode="auto">
          <a:xfrm>
            <a:off x="3736975" y="2349500"/>
            <a:ext cx="3435350" cy="2241550"/>
          </a:xfrm>
          <a:prstGeom prst="rect">
            <a:avLst/>
          </a:prstGeom>
          <a:noFill/>
          <a:ln w="12700">
            <a:solidFill>
              <a:srgbClr val="007058"/>
            </a:solidFill>
            <a:miter lim="800000"/>
            <a:headEnd/>
            <a:tailEnd/>
          </a:ln>
          <a:extLst>
            <a:ext uri="{909E8E84-426E-40DD-AFC4-6F175D3DCCD1}">
              <a14:hiddenFill xmlns:a14="http://schemas.microsoft.com/office/drawing/2010/main">
                <a:solidFill>
                  <a:srgbClr val="FFFFFF"/>
                </a:solidFill>
              </a14:hiddenFill>
            </a:ext>
          </a:extLst>
        </p:spPr>
      </p:pic>
      <p:sp>
        <p:nvSpPr>
          <p:cNvPr id="27" name="Frame 26"/>
          <p:cNvSpPr/>
          <p:nvPr/>
        </p:nvSpPr>
        <p:spPr bwMode="auto">
          <a:xfrm>
            <a:off x="6086475" y="2759075"/>
            <a:ext cx="962025" cy="581025"/>
          </a:xfrm>
          <a:prstGeom prst="frame">
            <a:avLst>
              <a:gd name="adj1" fmla="val 4390"/>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28" name="Frame 27"/>
          <p:cNvSpPr/>
          <p:nvPr/>
        </p:nvSpPr>
        <p:spPr bwMode="auto">
          <a:xfrm>
            <a:off x="3810000" y="4286250"/>
            <a:ext cx="1704975" cy="190500"/>
          </a:xfrm>
          <a:prstGeom prst="frame">
            <a:avLst>
              <a:gd name="adj1" fmla="val 12079"/>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31" name="Rectangle 3"/>
          <p:cNvSpPr txBox="1">
            <a:spLocks noChangeArrowheads="1"/>
          </p:cNvSpPr>
          <p:nvPr/>
        </p:nvSpPr>
        <p:spPr bwMode="auto">
          <a:xfrm>
            <a:off x="2570163" y="1582738"/>
            <a:ext cx="6573837" cy="4589462"/>
          </a:xfrm>
          <a:prstGeom prst="rect">
            <a:avLst/>
          </a:prstGeom>
          <a:solidFill>
            <a:schemeClr val="bg1"/>
          </a:solidFill>
          <a:ln w="9525">
            <a:noFill/>
            <a:miter lim="800000"/>
            <a:headEnd/>
            <a:tailEnd/>
          </a:ln>
          <a:effectLst/>
        </p:spPr>
        <p:txBody>
          <a:bodyPr lIns="0" tIns="0" rIns="0" bIns="0"/>
          <a:lstStyle/>
          <a:p>
            <a:pPr marL="226800" indent="-226800">
              <a:spcBef>
                <a:spcPct val="20000"/>
              </a:spcBef>
              <a:defRPr/>
            </a:pPr>
            <a:r>
              <a:rPr lang="en-IE" kern="0" dirty="0">
                <a:solidFill>
                  <a:srgbClr val="008769"/>
                </a:solidFill>
                <a:latin typeface="+mn-lt"/>
              </a:rPr>
              <a:t/>
            </a:r>
            <a:br>
              <a:rPr lang="en-IE" kern="0" dirty="0">
                <a:solidFill>
                  <a:srgbClr val="008769"/>
                </a:solidFill>
                <a:latin typeface="+mn-lt"/>
              </a:rPr>
            </a:br>
            <a:r>
              <a:rPr lang="en-IE" kern="0" dirty="0">
                <a:solidFill>
                  <a:srgbClr val="008769"/>
                </a:solidFill>
                <a:latin typeface="+mn-lt"/>
              </a:rPr>
              <a:t/>
            </a:r>
            <a:br>
              <a:rPr lang="en-IE" kern="0" dirty="0">
                <a:solidFill>
                  <a:srgbClr val="008769"/>
                </a:solidFill>
                <a:latin typeface="+mn-lt"/>
              </a:rPr>
            </a:br>
            <a:endParaRPr lang="en-IE" kern="0" dirty="0">
              <a:solidFill>
                <a:srgbClr val="008769"/>
              </a:solidFill>
              <a:latin typeface="+mn-lt"/>
            </a:endParaRPr>
          </a:p>
          <a:p>
            <a:pPr>
              <a:spcBef>
                <a:spcPct val="20000"/>
              </a:spcBef>
              <a:buFontTx/>
              <a:buChar char="•"/>
              <a:defRPr/>
            </a:pPr>
            <a:endParaRPr lang="en-IE" kern="0" dirty="0">
              <a:solidFill>
                <a:srgbClr val="008769"/>
              </a:solidFill>
              <a:latin typeface="+mn-lt"/>
            </a:endParaRPr>
          </a:p>
        </p:txBody>
      </p:sp>
      <p:pic>
        <p:nvPicPr>
          <p:cNvPr id="33" name="Picture 32" descr="019.bmp"/>
          <p:cNvPicPr>
            <a:picLocks noChangeAspect="1"/>
          </p:cNvPicPr>
          <p:nvPr/>
        </p:nvPicPr>
        <p:blipFill>
          <a:blip r:embed="rId7">
            <a:extLst>
              <a:ext uri="{28A0092B-C50C-407E-A947-70E740481C1C}">
                <a14:useLocalDpi xmlns:a14="http://schemas.microsoft.com/office/drawing/2010/main" val="0"/>
              </a:ext>
            </a:extLst>
          </a:blip>
          <a:srcRect r="24908" b="10985"/>
          <a:stretch>
            <a:fillRect/>
          </a:stretch>
        </p:blipFill>
        <p:spPr bwMode="auto">
          <a:xfrm>
            <a:off x="3140075" y="1727200"/>
            <a:ext cx="5684838" cy="2963863"/>
          </a:xfrm>
          <a:prstGeom prst="rect">
            <a:avLst/>
          </a:prstGeom>
          <a:solidFill>
            <a:srgbClr val="CDE6A0"/>
          </a:solidFill>
          <a:ln w="12700">
            <a:solidFill>
              <a:srgbClr val="007058"/>
            </a:solidFill>
            <a:miter lim="800000"/>
            <a:headEnd/>
            <a:tailEnd/>
          </a:ln>
        </p:spPr>
      </p:pic>
      <p:sp>
        <p:nvSpPr>
          <p:cNvPr id="34" name="Frame 33"/>
          <p:cNvSpPr/>
          <p:nvPr/>
        </p:nvSpPr>
        <p:spPr bwMode="auto">
          <a:xfrm>
            <a:off x="3840163" y="2376488"/>
            <a:ext cx="4972050" cy="377825"/>
          </a:xfrm>
          <a:prstGeom prst="frame">
            <a:avLst>
              <a:gd name="adj1" fmla="val 4390"/>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35" name="Picture 34" descr="022.bmp"/>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59125" y="4938713"/>
            <a:ext cx="5688013" cy="306387"/>
          </a:xfrm>
          <a:prstGeom prst="rect">
            <a:avLst/>
          </a:prstGeom>
          <a:solidFill>
            <a:srgbClr val="CDE6A0"/>
          </a:solidFill>
          <a:ln w="12700">
            <a:solidFill>
              <a:srgbClr val="007058"/>
            </a:solidFill>
            <a:miter lim="800000"/>
            <a:headEnd/>
            <a:tailEnd/>
          </a:ln>
        </p:spPr>
      </p:pic>
      <p:pic>
        <p:nvPicPr>
          <p:cNvPr id="36" name="Picture 35" descr="021.bmp"/>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59125" y="5332413"/>
            <a:ext cx="5688013" cy="306387"/>
          </a:xfrm>
          <a:prstGeom prst="rect">
            <a:avLst/>
          </a:prstGeom>
          <a:solidFill>
            <a:srgbClr val="CDE6A0"/>
          </a:solidFill>
          <a:ln w="12700">
            <a:solidFill>
              <a:srgbClr val="007058"/>
            </a:solidFill>
            <a:miter lim="800000"/>
            <a:headEnd/>
            <a:tailEnd/>
          </a:ln>
        </p:spPr>
      </p:pic>
      <p:pic>
        <p:nvPicPr>
          <p:cNvPr id="37" name="Picture 36" descr="020.bmp"/>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46425" y="5724525"/>
            <a:ext cx="5700713" cy="306388"/>
          </a:xfrm>
          <a:prstGeom prst="rect">
            <a:avLst/>
          </a:prstGeom>
          <a:solidFill>
            <a:srgbClr val="CDE6A0"/>
          </a:solidFill>
          <a:ln w="12700">
            <a:solidFill>
              <a:srgbClr val="007058"/>
            </a:solidFill>
            <a:miter lim="800000"/>
            <a:headEnd/>
            <a:tailEnd/>
          </a:ln>
        </p:spPr>
      </p:pic>
      <p:sp>
        <p:nvSpPr>
          <p:cNvPr id="29" name="AutoShape 40"/>
          <p:cNvSpPr>
            <a:spLocks noChangeArrowheads="1"/>
          </p:cNvSpPr>
          <p:nvPr/>
        </p:nvSpPr>
        <p:spPr bwMode="auto">
          <a:xfrm>
            <a:off x="199238" y="1426414"/>
            <a:ext cx="2790705" cy="4581698"/>
          </a:xfrm>
          <a:prstGeom prst="flowChartAlternateProcess">
            <a:avLst/>
          </a:prstGeom>
          <a:solidFill>
            <a:schemeClr val="bg1"/>
          </a:solidFill>
          <a:ln w="38100">
            <a:solidFill>
              <a:srgbClr val="007058"/>
            </a:solidFill>
            <a:headEnd/>
            <a:tailEnd/>
          </a:ln>
          <a:effectLst>
            <a:outerShdw blurRad="149987" dist="250190" dir="8460000" algn="ctr">
              <a:srgbClr val="000000">
                <a:alpha val="59000"/>
              </a:srgbClr>
            </a:outerShdw>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IE" sz="1700" kern="0" dirty="0">
                <a:solidFill>
                  <a:schemeClr val="tx1"/>
                </a:solidFill>
              </a:rPr>
              <a:t>Tab structure facilitates dynamic swapping between key information areas </a:t>
            </a:r>
          </a:p>
          <a:p>
            <a:pPr marL="226800" indent="-226800">
              <a:spcBef>
                <a:spcPct val="20000"/>
              </a:spcBef>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Hyperlinks enable quick drill-down to underlying data</a:t>
            </a:r>
          </a:p>
          <a:p>
            <a:pPr marL="226800" indent="-226800">
              <a:spcBef>
                <a:spcPct val="20000"/>
              </a:spcBef>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Main Menu provides access to commonly used functionality</a:t>
            </a:r>
          </a:p>
          <a:p>
            <a:pPr marL="226800" indent="-226800">
              <a:spcBef>
                <a:spcPct val="20000"/>
              </a:spcBef>
              <a:buFontTx/>
              <a:buChar char="•"/>
              <a:defRPr/>
            </a:pPr>
            <a:endParaRPr lang="en-IE" sz="1700" kern="0" dirty="0">
              <a:solidFill>
                <a:schemeClr val="tx1"/>
              </a:solidFill>
            </a:endParaRPr>
          </a:p>
          <a:p>
            <a:pPr marL="226800" indent="-226800">
              <a:spcBef>
                <a:spcPct val="20000"/>
              </a:spcBef>
              <a:defRPr/>
            </a:pPr>
            <a:r>
              <a:rPr lang="en-IE" sz="1700" kern="0" dirty="0">
                <a:solidFill>
                  <a:srgbClr val="008769"/>
                </a:solidFill>
              </a:rPr>
              <a:t/>
            </a:r>
            <a:br>
              <a:rPr lang="en-IE" sz="1700" kern="0" dirty="0">
                <a:solidFill>
                  <a:srgbClr val="008769"/>
                </a:solidFill>
              </a:rPr>
            </a:br>
            <a:endParaRPr lang="en-US" sz="1700" b="1" dirty="0">
              <a:solidFill>
                <a:schemeClr val="tx1"/>
              </a:solidFill>
            </a:endParaRPr>
          </a:p>
        </p:txBody>
      </p:sp>
      <p:sp>
        <p:nvSpPr>
          <p:cNvPr id="30" name="AutoShape 40"/>
          <p:cNvSpPr>
            <a:spLocks noChangeArrowheads="1"/>
          </p:cNvSpPr>
          <p:nvPr/>
        </p:nvSpPr>
        <p:spPr bwMode="auto">
          <a:xfrm>
            <a:off x="228600" y="1348228"/>
            <a:ext cx="2790705" cy="4747772"/>
          </a:xfrm>
          <a:prstGeom prst="flowChartAlternateProcess">
            <a:avLst/>
          </a:prstGeom>
          <a:solidFill>
            <a:schemeClr val="bg1"/>
          </a:solidFill>
          <a:ln w="38100">
            <a:solidFill>
              <a:srgbClr val="007058"/>
            </a:solidFill>
            <a:headEnd/>
            <a:tailEnd/>
          </a:ln>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IE" sz="1700" kern="0" dirty="0">
                <a:solidFill>
                  <a:schemeClr val="tx1"/>
                </a:solidFill>
              </a:rPr>
              <a:t>The Quick Start tab ensures that new users become productive on the system as soon as possible.</a:t>
            </a:r>
          </a:p>
          <a:p>
            <a:pPr marL="226800" indent="-226800">
              <a:spcBef>
                <a:spcPct val="20000"/>
              </a:spcBef>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Users benefit from a broad range of video-based tutorials on the product</a:t>
            </a:r>
          </a:p>
          <a:p>
            <a:pPr marL="226800" indent="-226800">
              <a:spcBef>
                <a:spcPct val="20000"/>
              </a:spcBef>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Quick Tips section provides walk through instructions on common tasks</a:t>
            </a:r>
            <a:endParaRPr lang="en-US" sz="1700" b="1" dirty="0">
              <a:solidFill>
                <a:schemeClr val="tx1"/>
              </a:solidFill>
            </a:endParaRPr>
          </a:p>
        </p:txBody>
      </p:sp>
      <p:sp>
        <p:nvSpPr>
          <p:cNvPr id="38" name="AutoShape 40"/>
          <p:cNvSpPr>
            <a:spLocks noChangeArrowheads="1"/>
          </p:cNvSpPr>
          <p:nvPr/>
        </p:nvSpPr>
        <p:spPr bwMode="auto">
          <a:xfrm>
            <a:off x="228600" y="1295400"/>
            <a:ext cx="2819400" cy="5143190"/>
          </a:xfrm>
          <a:prstGeom prst="flowChartAlternateProcess">
            <a:avLst/>
          </a:prstGeom>
          <a:solidFill>
            <a:schemeClr val="bg1"/>
          </a:solidFill>
          <a:ln w="38100">
            <a:solidFill>
              <a:srgbClr val="007058"/>
            </a:solidFill>
            <a:headEnd/>
            <a:tailEnd/>
          </a:ln>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IE" sz="1700" kern="0" dirty="0">
                <a:solidFill>
                  <a:schemeClr val="tx1"/>
                </a:solidFill>
              </a:rPr>
              <a:t>Uniquely, Sage CRM also provides a fully integrated coaching facility</a:t>
            </a:r>
          </a:p>
          <a:p>
            <a:pPr marL="226800" indent="-226800">
              <a:spcBef>
                <a:spcPct val="20000"/>
              </a:spcBef>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Coaching captions provide explanations and instructions that are specific to the particular screen that the user is viewing</a:t>
            </a:r>
          </a:p>
          <a:p>
            <a:pPr marL="226800" indent="-226800">
              <a:spcBef>
                <a:spcPct val="20000"/>
              </a:spcBef>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Coaching captions are also fully </a:t>
            </a:r>
            <a:r>
              <a:rPr lang="en-IE" sz="1700" kern="0" dirty="0">
                <a:solidFill>
                  <a:schemeClr val="tx1"/>
                </a:solidFill>
              </a:rPr>
              <a:t>customisable</a:t>
            </a:r>
          </a:p>
          <a:p>
            <a:pPr marL="226800" indent="-226800">
              <a:spcBef>
                <a:spcPct val="20000"/>
              </a:spcBef>
              <a:buFontTx/>
              <a:buChar char="•"/>
              <a:defRPr/>
            </a:pPr>
            <a:endParaRPr lang="en-IE" sz="1700" kern="0" dirty="0">
              <a:solidFill>
                <a:schemeClr val="tx1"/>
              </a:solidFill>
            </a:endParaRPr>
          </a:p>
          <a:p>
            <a:pPr marL="226800" indent="-226800">
              <a:spcBef>
                <a:spcPct val="20000"/>
              </a:spcBef>
              <a:buFontTx/>
              <a:buChar char="•"/>
              <a:defRPr/>
            </a:pPr>
            <a:endParaRPr lang="en-IE" sz="1700" kern="0" dirty="0">
              <a:solidFill>
                <a:schemeClr val="tx1"/>
              </a:solidFill>
            </a:endParaRPr>
          </a:p>
          <a:p>
            <a:pPr marL="226800" indent="-226800">
              <a:spcBef>
                <a:spcPct val="20000"/>
              </a:spcBef>
              <a:defRPr/>
            </a:pPr>
            <a:endParaRPr lang="en-US" sz="1700" b="1" dirty="0">
              <a:solidFill>
                <a:schemeClr val="tx1"/>
              </a:solidFill>
            </a:endParaRPr>
          </a:p>
        </p:txBody>
      </p:sp>
    </p:spTree>
    <p:extLst>
      <p:ext uri="{BB962C8B-B14F-4D97-AF65-F5344CB8AC3E}">
        <p14:creationId xmlns:p14="http://schemas.microsoft.com/office/powerpoint/2010/main" val="15591482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0  L 0.25 0  E" pathEditMode="relative" ptsTypes="">
                                      <p:cBhvr>
                                        <p:cTn id="6" dur="500" fill="hold"/>
                                        <p:tgtEl>
                                          <p:spTgt spid="7"/>
                                        </p:tgtEl>
                                        <p:attrNameLst>
                                          <p:attrName>ppt_x</p:attrName>
                                          <p:attrName>ppt_y</p:attrName>
                                        </p:attrNameLst>
                                      </p:cBhvr>
                                    </p:animMotion>
                                  </p:childTnLst>
                                </p:cTn>
                              </p:par>
                            </p:childTnLst>
                          </p:cTn>
                        </p:par>
                        <p:par>
                          <p:cTn id="7" fill="hold" nodeType="afterGroup">
                            <p:stCondLst>
                              <p:cond delay="500"/>
                            </p:stCondLst>
                            <p:childTnLst>
                              <p:par>
                                <p:cTn id="8" presetID="53"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par>
                          <p:cTn id="15" fill="hold" nodeType="afterGroup">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par>
                          <p:cTn id="23" fill="hold" nodeType="afterGroup">
                            <p:stCondLst>
                              <p:cond delay="1500"/>
                            </p:stCondLst>
                            <p:childTnLst>
                              <p:par>
                                <p:cTn id="24" presetID="53"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childTnLst>
                          </p:cTn>
                        </p:par>
                        <p:par>
                          <p:cTn id="33" fill="hold" nodeType="afterGroup">
                            <p:stCondLst>
                              <p:cond delay="0"/>
                            </p:stCondLst>
                            <p:childTnLst>
                              <p:par>
                                <p:cTn id="34" presetID="18" presetClass="entr" presetSubtype="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strips(downRight)">
                                      <p:cBhvr>
                                        <p:cTn id="36" dur="500"/>
                                        <p:tgtEl>
                                          <p:spTgt spid="26"/>
                                        </p:tgtEl>
                                      </p:cBhvr>
                                    </p:animEffect>
                                  </p:childTnLst>
                                </p:cTn>
                              </p:par>
                            </p:childTnLst>
                          </p:cTn>
                        </p:par>
                        <p:par>
                          <p:cTn id="37" fill="hold" nodeType="afterGroup">
                            <p:stCondLst>
                              <p:cond delay="500"/>
                            </p:stCondLst>
                            <p:childTnLst>
                              <p:par>
                                <p:cTn id="38" presetID="53"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childTnLst>
                          </p:cTn>
                        </p:par>
                        <p:par>
                          <p:cTn id="48" fill="hold" nodeType="afterGroup">
                            <p:stCondLst>
                              <p:cond delay="1000"/>
                            </p:stCondLst>
                            <p:childTnLst>
                              <p:par>
                                <p:cTn id="49" presetID="18" presetClass="entr" presetSubtype="12"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strips(downLeft)">
                                      <p:cBhvr>
                                        <p:cTn id="51" dur="500"/>
                                        <p:tgtEl>
                                          <p:spTgt spid="20"/>
                                        </p:tgtEl>
                                      </p:cBhvr>
                                    </p:animEffect>
                                  </p:childTnLst>
                                </p:cTn>
                              </p:par>
                              <p:par>
                                <p:cTn id="52" presetID="53"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p:cTn id="54" dur="500" fill="hold"/>
                                        <p:tgtEl>
                                          <p:spTgt spid="28"/>
                                        </p:tgtEl>
                                        <p:attrNameLst>
                                          <p:attrName>ppt_w</p:attrName>
                                        </p:attrNameLst>
                                      </p:cBhvr>
                                      <p:tavLst>
                                        <p:tav tm="0">
                                          <p:val>
                                            <p:fltVal val="0"/>
                                          </p:val>
                                        </p:tav>
                                        <p:tav tm="100000">
                                          <p:val>
                                            <p:strVal val="#ppt_w"/>
                                          </p:val>
                                        </p:tav>
                                      </p:tavLst>
                                    </p:anim>
                                    <p:anim calcmode="lin" valueType="num">
                                      <p:cBhvr>
                                        <p:cTn id="55" dur="500" fill="hold"/>
                                        <p:tgtEl>
                                          <p:spTgt spid="28"/>
                                        </p:tgtEl>
                                        <p:attrNameLst>
                                          <p:attrName>ppt_h</p:attrName>
                                        </p:attrNameLst>
                                      </p:cBhvr>
                                      <p:tavLst>
                                        <p:tav tm="0">
                                          <p:val>
                                            <p:fltVal val="0"/>
                                          </p:val>
                                        </p:tav>
                                        <p:tav tm="100000">
                                          <p:val>
                                            <p:strVal val="#ppt_h"/>
                                          </p:val>
                                        </p:tav>
                                      </p:tavLst>
                                    </p:anim>
                                    <p:animEffect transition="in" filter="fade">
                                      <p:cBhvr>
                                        <p:cTn id="56" dur="500"/>
                                        <p:tgtEl>
                                          <p:spTgt spid="28"/>
                                        </p:tgtEl>
                                      </p:cBhvr>
                                    </p:animEffect>
                                  </p:childTnLst>
                                </p:cTn>
                              </p:par>
                              <p:par>
                                <p:cTn id="57" presetID="18" presetClass="entr" presetSubtype="6"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strips(downRight)">
                                      <p:cBhvr>
                                        <p:cTn id="59" dur="500"/>
                                        <p:tgtEl>
                                          <p:spTgt spid="17"/>
                                        </p:tgtEl>
                                      </p:cBhvr>
                                    </p:animEffect>
                                  </p:childTnLst>
                                </p:cTn>
                              </p:par>
                              <p:par>
                                <p:cTn id="60" presetID="53"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9"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dissolve">
                                      <p:cBhvr>
                                        <p:cTn id="69" dur="500"/>
                                        <p:tgtEl>
                                          <p:spTgt spid="2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1">
                                            <p:bg/>
                                          </p:spTgt>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33"/>
                                        </p:tgtEl>
                                        <p:attrNameLst>
                                          <p:attrName>style.visibility</p:attrName>
                                        </p:attrNameLst>
                                      </p:cBhvr>
                                      <p:to>
                                        <p:strVal val="visible"/>
                                      </p:to>
                                    </p:set>
                                  </p:childTnLst>
                                </p:cTn>
                              </p:par>
                              <p:par>
                                <p:cTn id="76" presetID="53"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par>
                                <p:cTn id="81" presetID="53" presetClass="entr" presetSubtype="0"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par>
                                <p:cTn id="86" presetID="53" presetClass="entr" presetSubtype="0" fill="hold"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fltVal val="0"/>
                                          </p:val>
                                        </p:tav>
                                        <p:tav tm="100000">
                                          <p:val>
                                            <p:strVal val="#ppt_h"/>
                                          </p:val>
                                        </p:tav>
                                      </p:tavLst>
                                    </p:anim>
                                    <p:animEffect transition="in" filter="fade">
                                      <p:cBhvr>
                                        <p:cTn id="90" dur="500"/>
                                        <p:tgtEl>
                                          <p:spTgt spid="36"/>
                                        </p:tgtEl>
                                      </p:cBhvr>
                                    </p:animEffect>
                                  </p:childTnLst>
                                </p:cTn>
                              </p:par>
                              <p:par>
                                <p:cTn id="91" presetID="53" presetClass="entr" presetSubtype="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500" fill="hold"/>
                                        <p:tgtEl>
                                          <p:spTgt spid="37"/>
                                        </p:tgtEl>
                                        <p:attrNameLst>
                                          <p:attrName>ppt_w</p:attrName>
                                        </p:attrNameLst>
                                      </p:cBhvr>
                                      <p:tavLst>
                                        <p:tav tm="0">
                                          <p:val>
                                            <p:fltVal val="0"/>
                                          </p:val>
                                        </p:tav>
                                        <p:tav tm="100000">
                                          <p:val>
                                            <p:strVal val="#ppt_w"/>
                                          </p:val>
                                        </p:tav>
                                      </p:tavLst>
                                    </p:anim>
                                    <p:anim calcmode="lin" valueType="num">
                                      <p:cBhvr>
                                        <p:cTn id="94" dur="500" fill="hold"/>
                                        <p:tgtEl>
                                          <p:spTgt spid="37"/>
                                        </p:tgtEl>
                                        <p:attrNameLst>
                                          <p:attrName>ppt_h</p:attrName>
                                        </p:attrNameLst>
                                      </p:cBhvr>
                                      <p:tavLst>
                                        <p:tav tm="0">
                                          <p:val>
                                            <p:fltVal val="0"/>
                                          </p:val>
                                        </p:tav>
                                        <p:tav tm="100000">
                                          <p:val>
                                            <p:strVal val="#ppt_h"/>
                                          </p:val>
                                        </p:tav>
                                      </p:tavLst>
                                    </p:anim>
                                    <p:animEffect transition="in" filter="fade">
                                      <p:cBhvr>
                                        <p:cTn id="9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31" grpId="0" build="allAtOnce"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8625" y="428625"/>
            <a:ext cx="2714625" cy="352425"/>
          </a:xfrm>
        </p:spPr>
        <p:txBody>
          <a:bodyPr/>
          <a:lstStyle/>
          <a:p>
            <a:pPr eaLnBrk="1" hangingPunct="1"/>
            <a:r>
              <a:rPr lang="en-IE" smtClean="0">
                <a:latin typeface="Arial" charset="0"/>
                <a:cs typeface="Arial" charset="0"/>
              </a:rPr>
              <a:t>Overview</a:t>
            </a:r>
            <a:endParaRPr lang="en-GB" smtClean="0">
              <a:latin typeface="Arial" charset="0"/>
              <a:cs typeface="Arial" charset="0"/>
            </a:endParaRPr>
          </a:p>
        </p:txBody>
      </p:sp>
      <p:sp>
        <p:nvSpPr>
          <p:cNvPr id="37891" name="Rectangle 3"/>
          <p:cNvSpPr>
            <a:spLocks noGrp="1" noChangeArrowheads="1"/>
          </p:cNvSpPr>
          <p:nvPr>
            <p:ph type="body" idx="1"/>
          </p:nvPr>
        </p:nvSpPr>
        <p:spPr>
          <a:xfrm>
            <a:off x="428625" y="1295400"/>
            <a:ext cx="8286750" cy="347663"/>
          </a:xfrm>
        </p:spPr>
        <p:txBody>
          <a:bodyPr/>
          <a:lstStyle/>
          <a:p>
            <a:pPr marL="0" indent="0" algn="r" eaLnBrk="1" hangingPunct="1">
              <a:buFontTx/>
              <a:buNone/>
              <a:defRPr/>
            </a:pPr>
            <a:r>
              <a:rPr lang="en-IE" sz="2000" dirty="0" smtClean="0">
                <a:latin typeface="+mj-lt"/>
              </a:rPr>
              <a:t>Sage CRM provides a 360</a:t>
            </a:r>
            <a:r>
              <a:rPr lang="en-IE" sz="2000" baseline="30000" dirty="0" smtClean="0">
                <a:latin typeface="+mj-lt"/>
              </a:rPr>
              <a:t>0</a:t>
            </a:r>
            <a:r>
              <a:rPr lang="en-IE" sz="2000" dirty="0" smtClean="0">
                <a:latin typeface="+mj-lt"/>
              </a:rPr>
              <a:t> view of customer data</a:t>
            </a:r>
            <a:endParaRPr lang="en-GB" sz="1600" dirty="0">
              <a:latin typeface="+mj-lt"/>
            </a:endParaRPr>
          </a:p>
        </p:txBody>
      </p:sp>
      <p:sp>
        <p:nvSpPr>
          <p:cNvPr id="5" name="Rectangle 2"/>
          <p:cNvSpPr txBox="1">
            <a:spLocks noChangeArrowheads="1"/>
          </p:cNvSpPr>
          <p:nvPr/>
        </p:nvSpPr>
        <p:spPr bwMode="auto">
          <a:xfrm>
            <a:off x="428625" y="714375"/>
            <a:ext cx="4000500" cy="352425"/>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360 Degree Customer View</a:t>
            </a:r>
            <a:endParaRPr lang="en-GB" sz="2000" b="1" kern="0" dirty="0">
              <a:solidFill>
                <a:schemeClr val="bg1"/>
              </a:solidFill>
              <a:latin typeface="+mj-lt"/>
              <a:ea typeface="+mj-ea"/>
              <a:cs typeface="+mj-cs"/>
            </a:endParaRPr>
          </a:p>
        </p:txBody>
      </p:sp>
      <p:sp>
        <p:nvSpPr>
          <p:cNvPr id="17413" name="Rectangle 12"/>
          <p:cNvSpPr>
            <a:spLocks noChangeArrowheads="1"/>
          </p:cNvSpPr>
          <p:nvPr/>
        </p:nvSpPr>
        <p:spPr bwMode="auto">
          <a:xfrm>
            <a:off x="8824913" y="1201738"/>
            <a:ext cx="319087" cy="4954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pic>
        <p:nvPicPr>
          <p:cNvPr id="32" name="Picture 31" descr="023.bmp"/>
          <p:cNvPicPr>
            <a:picLocks noChangeAspect="1"/>
          </p:cNvPicPr>
          <p:nvPr/>
        </p:nvPicPr>
        <p:blipFill>
          <a:blip r:embed="rId3">
            <a:extLst>
              <a:ext uri="{28A0092B-C50C-407E-A947-70E740481C1C}">
                <a14:useLocalDpi xmlns:a14="http://schemas.microsoft.com/office/drawing/2010/main" val="0"/>
              </a:ext>
            </a:extLst>
          </a:blip>
          <a:srcRect l="8012" t="10893" r="28639" b="25883"/>
          <a:stretch>
            <a:fillRect/>
          </a:stretch>
        </p:blipFill>
        <p:spPr bwMode="auto">
          <a:xfrm>
            <a:off x="3297238" y="1770063"/>
            <a:ext cx="5516562" cy="2441575"/>
          </a:xfrm>
          <a:prstGeom prst="rect">
            <a:avLst/>
          </a:prstGeom>
          <a:solidFill>
            <a:srgbClr val="CDE6A0"/>
          </a:solidFill>
          <a:ln w="12700">
            <a:solidFill>
              <a:srgbClr val="007058"/>
            </a:solidFill>
            <a:miter lim="800000"/>
            <a:headEnd/>
            <a:tailEnd/>
          </a:ln>
        </p:spPr>
      </p:pic>
      <p:sp>
        <p:nvSpPr>
          <p:cNvPr id="35" name="Frame 34"/>
          <p:cNvSpPr/>
          <p:nvPr/>
        </p:nvSpPr>
        <p:spPr bwMode="auto">
          <a:xfrm>
            <a:off x="5224463" y="1830388"/>
            <a:ext cx="617537" cy="223837"/>
          </a:xfrm>
          <a:prstGeom prst="frame">
            <a:avLst>
              <a:gd name="adj1" fmla="val 14614"/>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37" name="Frame 36"/>
          <p:cNvSpPr/>
          <p:nvPr/>
        </p:nvSpPr>
        <p:spPr bwMode="auto">
          <a:xfrm>
            <a:off x="3846513" y="2527300"/>
            <a:ext cx="820737" cy="233363"/>
          </a:xfrm>
          <a:prstGeom prst="frame">
            <a:avLst>
              <a:gd name="adj1" fmla="val 9399"/>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38" name="Picture 37" descr="026.bmp"/>
          <p:cNvPicPr>
            <a:picLocks noChangeAspect="1"/>
          </p:cNvPicPr>
          <p:nvPr/>
        </p:nvPicPr>
        <p:blipFill>
          <a:blip r:embed="rId4">
            <a:extLst>
              <a:ext uri="{28A0092B-C50C-407E-A947-70E740481C1C}">
                <a14:useLocalDpi xmlns:a14="http://schemas.microsoft.com/office/drawing/2010/main" val="0"/>
              </a:ext>
            </a:extLst>
          </a:blip>
          <a:srcRect l="7841" t="10463" r="33319" b="31667"/>
          <a:stretch>
            <a:fillRect/>
          </a:stretch>
        </p:blipFill>
        <p:spPr bwMode="auto">
          <a:xfrm>
            <a:off x="3305175" y="1770063"/>
            <a:ext cx="5507038" cy="2427287"/>
          </a:xfrm>
          <a:prstGeom prst="rect">
            <a:avLst/>
          </a:prstGeom>
          <a:solidFill>
            <a:srgbClr val="CDE6A0"/>
          </a:solidFill>
          <a:ln w="12700">
            <a:solidFill>
              <a:srgbClr val="007058"/>
            </a:solidFill>
            <a:miter lim="800000"/>
            <a:headEnd/>
            <a:tailEnd/>
          </a:ln>
        </p:spPr>
      </p:pic>
      <p:sp>
        <p:nvSpPr>
          <p:cNvPr id="39" name="Frame 38"/>
          <p:cNvSpPr/>
          <p:nvPr/>
        </p:nvSpPr>
        <p:spPr bwMode="auto">
          <a:xfrm>
            <a:off x="6010275" y="1851025"/>
            <a:ext cx="804863" cy="228600"/>
          </a:xfrm>
          <a:prstGeom prst="frame">
            <a:avLst>
              <a:gd name="adj1" fmla="val 6900"/>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40" name="Frame 39"/>
          <p:cNvSpPr/>
          <p:nvPr/>
        </p:nvSpPr>
        <p:spPr bwMode="auto">
          <a:xfrm>
            <a:off x="5329238" y="3341688"/>
            <a:ext cx="3178175" cy="225425"/>
          </a:xfrm>
          <a:prstGeom prst="frame">
            <a:avLst>
              <a:gd name="adj1" fmla="val 14551"/>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55" name="Frame 54"/>
          <p:cNvSpPr/>
          <p:nvPr/>
        </p:nvSpPr>
        <p:spPr bwMode="auto">
          <a:xfrm>
            <a:off x="4545013" y="1803400"/>
            <a:ext cx="2033587" cy="244475"/>
          </a:xfrm>
          <a:prstGeom prst="frame">
            <a:avLst>
              <a:gd name="adj1" fmla="val 10191"/>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57" name="Picture 56" descr="027.bmp"/>
          <p:cNvPicPr>
            <a:picLocks noChangeAspect="1"/>
          </p:cNvPicPr>
          <p:nvPr/>
        </p:nvPicPr>
        <p:blipFill>
          <a:blip r:embed="rId5">
            <a:extLst>
              <a:ext uri="{28A0092B-C50C-407E-A947-70E740481C1C}">
                <a14:useLocalDpi xmlns:a14="http://schemas.microsoft.com/office/drawing/2010/main" val="0"/>
              </a:ext>
            </a:extLst>
          </a:blip>
          <a:srcRect l="7793" t="7515" r="25757" b="47382"/>
          <a:stretch>
            <a:fillRect/>
          </a:stretch>
        </p:blipFill>
        <p:spPr bwMode="auto">
          <a:xfrm>
            <a:off x="3279775" y="1766888"/>
            <a:ext cx="5541963" cy="2433637"/>
          </a:xfrm>
          <a:prstGeom prst="rect">
            <a:avLst/>
          </a:prstGeom>
          <a:solidFill>
            <a:srgbClr val="CDE6A0"/>
          </a:solidFill>
          <a:ln w="12700">
            <a:solidFill>
              <a:srgbClr val="007058"/>
            </a:solidFill>
            <a:miter lim="800000"/>
            <a:headEnd/>
            <a:tailEnd/>
          </a:ln>
        </p:spPr>
      </p:pic>
      <p:sp>
        <p:nvSpPr>
          <p:cNvPr id="58" name="Frame 57"/>
          <p:cNvSpPr/>
          <p:nvPr/>
        </p:nvSpPr>
        <p:spPr bwMode="auto">
          <a:xfrm>
            <a:off x="5375275" y="1800225"/>
            <a:ext cx="317500" cy="238125"/>
          </a:xfrm>
          <a:prstGeom prst="frame">
            <a:avLst>
              <a:gd name="adj1" fmla="val 10507"/>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59" name="Frame 58"/>
          <p:cNvSpPr/>
          <p:nvPr/>
        </p:nvSpPr>
        <p:spPr bwMode="auto">
          <a:xfrm>
            <a:off x="3811588" y="2401888"/>
            <a:ext cx="355600" cy="239712"/>
          </a:xfrm>
          <a:prstGeom prst="frame">
            <a:avLst>
              <a:gd name="adj1" fmla="val 10507"/>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61" name="Picture 60" descr="028.bmp"/>
          <p:cNvPicPr>
            <a:picLocks noChangeAspect="1"/>
          </p:cNvPicPr>
          <p:nvPr/>
        </p:nvPicPr>
        <p:blipFill>
          <a:blip r:embed="rId6">
            <a:extLst>
              <a:ext uri="{28A0092B-C50C-407E-A947-70E740481C1C}">
                <a14:useLocalDpi xmlns:a14="http://schemas.microsoft.com/office/drawing/2010/main" val="0"/>
              </a:ext>
            </a:extLst>
          </a:blip>
          <a:srcRect l="7922" r="59221" b="47522"/>
          <a:stretch>
            <a:fillRect/>
          </a:stretch>
        </p:blipFill>
        <p:spPr bwMode="auto">
          <a:xfrm>
            <a:off x="3302000" y="4395788"/>
            <a:ext cx="1298575" cy="1331912"/>
          </a:xfrm>
          <a:prstGeom prst="rect">
            <a:avLst/>
          </a:prstGeom>
          <a:solidFill>
            <a:srgbClr val="CDE6A0"/>
          </a:solidFill>
          <a:ln w="12700">
            <a:solidFill>
              <a:srgbClr val="007058"/>
            </a:solidFill>
            <a:miter lim="800000"/>
            <a:headEnd/>
            <a:tailEnd/>
          </a:ln>
        </p:spPr>
      </p:pic>
      <p:pic>
        <p:nvPicPr>
          <p:cNvPr id="62" name="Picture 61" descr="029.bmp"/>
          <p:cNvPicPr>
            <a:picLocks noChangeAspect="1"/>
          </p:cNvPicPr>
          <p:nvPr/>
        </p:nvPicPr>
        <p:blipFill>
          <a:blip r:embed="rId7">
            <a:extLst>
              <a:ext uri="{28A0092B-C50C-407E-A947-70E740481C1C}">
                <a14:useLocalDpi xmlns:a14="http://schemas.microsoft.com/office/drawing/2010/main" val="0"/>
              </a:ext>
            </a:extLst>
          </a:blip>
          <a:srcRect l="7761" r="59267" b="28328"/>
          <a:stretch>
            <a:fillRect/>
          </a:stretch>
        </p:blipFill>
        <p:spPr bwMode="auto">
          <a:xfrm>
            <a:off x="4641850" y="4386263"/>
            <a:ext cx="1311275" cy="1355725"/>
          </a:xfrm>
          <a:prstGeom prst="rect">
            <a:avLst/>
          </a:prstGeom>
          <a:solidFill>
            <a:srgbClr val="CDE6A0"/>
          </a:solidFill>
          <a:ln w="12700">
            <a:solidFill>
              <a:srgbClr val="007058"/>
            </a:solidFill>
            <a:miter lim="800000"/>
            <a:headEnd/>
            <a:tailEnd/>
          </a:ln>
        </p:spPr>
      </p:pic>
      <p:pic>
        <p:nvPicPr>
          <p:cNvPr id="63" name="Picture 62" descr="030.bmp"/>
          <p:cNvPicPr>
            <a:picLocks noChangeAspect="1"/>
          </p:cNvPicPr>
          <p:nvPr/>
        </p:nvPicPr>
        <p:blipFill>
          <a:blip r:embed="rId8">
            <a:extLst>
              <a:ext uri="{28A0092B-C50C-407E-A947-70E740481C1C}">
                <a14:useLocalDpi xmlns:a14="http://schemas.microsoft.com/office/drawing/2010/main" val="0"/>
              </a:ext>
            </a:extLst>
          </a:blip>
          <a:srcRect l="7463" r="55157" b="40218"/>
          <a:stretch>
            <a:fillRect/>
          </a:stretch>
        </p:blipFill>
        <p:spPr bwMode="auto">
          <a:xfrm>
            <a:off x="6029325" y="4387850"/>
            <a:ext cx="1335088" cy="1354138"/>
          </a:xfrm>
          <a:prstGeom prst="rect">
            <a:avLst/>
          </a:prstGeom>
          <a:solidFill>
            <a:srgbClr val="CDE6A0"/>
          </a:solidFill>
          <a:ln w="12700">
            <a:solidFill>
              <a:srgbClr val="007058"/>
            </a:solidFill>
            <a:miter lim="800000"/>
            <a:headEnd/>
            <a:tailEnd/>
          </a:ln>
        </p:spPr>
      </p:pic>
      <p:pic>
        <p:nvPicPr>
          <p:cNvPr id="64" name="Picture 63" descr="031.bmp"/>
          <p:cNvPicPr>
            <a:picLocks noChangeAspect="1"/>
          </p:cNvPicPr>
          <p:nvPr/>
        </p:nvPicPr>
        <p:blipFill>
          <a:blip r:embed="rId9">
            <a:extLst>
              <a:ext uri="{28A0092B-C50C-407E-A947-70E740481C1C}">
                <a14:useLocalDpi xmlns:a14="http://schemas.microsoft.com/office/drawing/2010/main" val="0"/>
              </a:ext>
            </a:extLst>
          </a:blip>
          <a:srcRect l="9103" t="20825" r="49167" b="9355"/>
          <a:stretch>
            <a:fillRect/>
          </a:stretch>
        </p:blipFill>
        <p:spPr bwMode="auto">
          <a:xfrm>
            <a:off x="7448550" y="4403725"/>
            <a:ext cx="1377950" cy="1338263"/>
          </a:xfrm>
          <a:prstGeom prst="rect">
            <a:avLst/>
          </a:prstGeom>
          <a:solidFill>
            <a:srgbClr val="CDE6A0"/>
          </a:solidFill>
          <a:ln w="12700">
            <a:solidFill>
              <a:srgbClr val="007058"/>
            </a:solidFill>
            <a:miter lim="800000"/>
            <a:headEnd/>
            <a:tailEnd/>
          </a:ln>
        </p:spPr>
      </p:pic>
      <p:pic>
        <p:nvPicPr>
          <p:cNvPr id="65" name="Content Placeholder 8" descr="024.JPG"/>
          <p:cNvPicPr>
            <a:picLocks noChangeAspect="1"/>
          </p:cNvPicPr>
          <p:nvPr/>
        </p:nvPicPr>
        <p:blipFill>
          <a:blip r:embed="rId10" cstate="print">
            <a:extLst>
              <a:ext uri="{28A0092B-C50C-407E-A947-70E740481C1C}">
                <a14:useLocalDpi xmlns:a14="http://schemas.microsoft.com/office/drawing/2010/main" val="0"/>
              </a:ext>
            </a:extLst>
          </a:blip>
          <a:srcRect b="16339"/>
          <a:stretch>
            <a:fillRect/>
          </a:stretch>
        </p:blipFill>
        <p:spPr bwMode="auto">
          <a:xfrm>
            <a:off x="3286125" y="1779588"/>
            <a:ext cx="5521325" cy="2439987"/>
          </a:xfrm>
          <a:prstGeom prst="rect">
            <a:avLst/>
          </a:prstGeom>
          <a:solidFill>
            <a:srgbClr val="CDE6A0"/>
          </a:solidFill>
          <a:ln w="12700">
            <a:solidFill>
              <a:srgbClr val="007058"/>
            </a:solidFill>
            <a:miter lim="800000"/>
            <a:headEnd/>
            <a:tailEnd/>
          </a:ln>
        </p:spPr>
      </p:pic>
      <p:sp>
        <p:nvSpPr>
          <p:cNvPr id="66" name="Frame 65"/>
          <p:cNvSpPr/>
          <p:nvPr/>
        </p:nvSpPr>
        <p:spPr bwMode="auto">
          <a:xfrm>
            <a:off x="6265863" y="1852613"/>
            <a:ext cx="447675" cy="285750"/>
          </a:xfrm>
          <a:prstGeom prst="frame">
            <a:avLst>
              <a:gd name="adj1" fmla="val 8357"/>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67" name="Frame 66"/>
          <p:cNvSpPr/>
          <p:nvPr/>
        </p:nvSpPr>
        <p:spPr bwMode="auto">
          <a:xfrm>
            <a:off x="5857875" y="2728913"/>
            <a:ext cx="585788" cy="212725"/>
          </a:xfrm>
          <a:prstGeom prst="frame">
            <a:avLst>
              <a:gd name="adj1" fmla="val 16173"/>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26" name="TextBox 25"/>
          <p:cNvSpPr txBox="1"/>
          <p:nvPr/>
        </p:nvSpPr>
        <p:spPr>
          <a:xfrm>
            <a:off x="3275013" y="5678488"/>
            <a:ext cx="1323975" cy="646112"/>
          </a:xfrm>
          <a:prstGeom prst="rect">
            <a:avLst/>
          </a:prstGeom>
          <a:noFill/>
        </p:spPr>
        <p:txBody>
          <a:bodyPr>
            <a:spAutoFit/>
          </a:bodyPr>
          <a:lstStyle/>
          <a:p>
            <a:pPr algn="ctr" eaLnBrk="0" hangingPunct="0">
              <a:defRPr/>
            </a:pPr>
            <a:r>
              <a:rPr lang="en-IE" sz="1200" dirty="0">
                <a:latin typeface="+mj-lt"/>
              </a:rPr>
              <a:t>Drill-down to underlying opportunity</a:t>
            </a:r>
            <a:endParaRPr lang="en-GB" sz="1200" dirty="0">
              <a:latin typeface="+mj-lt"/>
            </a:endParaRPr>
          </a:p>
        </p:txBody>
      </p:sp>
      <p:sp>
        <p:nvSpPr>
          <p:cNvPr id="27" name="TextBox 26"/>
          <p:cNvSpPr txBox="1">
            <a:spLocks noChangeArrowheads="1"/>
          </p:cNvSpPr>
          <p:nvPr/>
        </p:nvSpPr>
        <p:spPr bwMode="auto">
          <a:xfrm>
            <a:off x="4656138" y="5691188"/>
            <a:ext cx="1323975" cy="646112"/>
          </a:xfrm>
          <a:prstGeom prst="rect">
            <a:avLst/>
          </a:prstGeom>
          <a:noFill/>
          <a:ln w="9525">
            <a:noFill/>
            <a:miter lim="800000"/>
            <a:headEnd/>
            <a:tailEnd/>
          </a:ln>
        </p:spPr>
        <p:txBody>
          <a:bodyPr>
            <a:spAutoFit/>
          </a:bodyPr>
          <a:lstStyle/>
          <a:p>
            <a:pPr algn="ctr" eaLnBrk="0" hangingPunct="0">
              <a:defRPr/>
            </a:pPr>
            <a:r>
              <a:rPr lang="en-IE" sz="1200" dirty="0">
                <a:latin typeface="+mn-lt"/>
              </a:rPr>
              <a:t>Drill-down to underlying communication</a:t>
            </a:r>
            <a:endParaRPr lang="en-GB" sz="1200" dirty="0">
              <a:latin typeface="+mn-lt"/>
            </a:endParaRPr>
          </a:p>
        </p:txBody>
      </p:sp>
      <p:sp>
        <p:nvSpPr>
          <p:cNvPr id="28" name="TextBox 27"/>
          <p:cNvSpPr txBox="1">
            <a:spLocks noChangeArrowheads="1"/>
          </p:cNvSpPr>
          <p:nvPr/>
        </p:nvSpPr>
        <p:spPr bwMode="auto">
          <a:xfrm>
            <a:off x="6048375" y="5700713"/>
            <a:ext cx="1323975" cy="646112"/>
          </a:xfrm>
          <a:prstGeom prst="rect">
            <a:avLst/>
          </a:prstGeom>
          <a:noFill/>
          <a:ln w="9525">
            <a:noFill/>
            <a:miter lim="800000"/>
            <a:headEnd/>
            <a:tailEnd/>
          </a:ln>
        </p:spPr>
        <p:txBody>
          <a:bodyPr>
            <a:spAutoFit/>
          </a:bodyPr>
          <a:lstStyle/>
          <a:p>
            <a:pPr algn="ctr" eaLnBrk="0" hangingPunct="0">
              <a:defRPr/>
            </a:pPr>
            <a:r>
              <a:rPr lang="en-IE" sz="1200" dirty="0">
                <a:latin typeface="+mn-lt"/>
              </a:rPr>
              <a:t>Drill-down to underlying </a:t>
            </a:r>
          </a:p>
          <a:p>
            <a:pPr algn="ctr" eaLnBrk="0" hangingPunct="0">
              <a:defRPr/>
            </a:pPr>
            <a:r>
              <a:rPr lang="en-IE" sz="1200" dirty="0">
                <a:latin typeface="+mn-lt"/>
              </a:rPr>
              <a:t>case</a:t>
            </a:r>
            <a:endParaRPr lang="en-GB" sz="1200" dirty="0">
              <a:latin typeface="+mn-lt"/>
            </a:endParaRPr>
          </a:p>
        </p:txBody>
      </p:sp>
      <p:sp>
        <p:nvSpPr>
          <p:cNvPr id="29" name="TextBox 28"/>
          <p:cNvSpPr txBox="1">
            <a:spLocks noChangeArrowheads="1"/>
          </p:cNvSpPr>
          <p:nvPr/>
        </p:nvSpPr>
        <p:spPr bwMode="auto">
          <a:xfrm>
            <a:off x="7494588" y="5702300"/>
            <a:ext cx="1323975" cy="646113"/>
          </a:xfrm>
          <a:prstGeom prst="rect">
            <a:avLst/>
          </a:prstGeom>
          <a:noFill/>
          <a:ln w="9525">
            <a:noFill/>
            <a:miter lim="800000"/>
            <a:headEnd/>
            <a:tailEnd/>
          </a:ln>
        </p:spPr>
        <p:txBody>
          <a:bodyPr>
            <a:spAutoFit/>
          </a:bodyPr>
          <a:lstStyle/>
          <a:p>
            <a:pPr algn="ctr" eaLnBrk="0" hangingPunct="0">
              <a:defRPr/>
            </a:pPr>
            <a:r>
              <a:rPr lang="en-IE" sz="1200" dirty="0">
                <a:latin typeface="+mn-lt"/>
              </a:rPr>
              <a:t>Drill-down to underlying </a:t>
            </a:r>
          </a:p>
          <a:p>
            <a:pPr algn="ctr" eaLnBrk="0" hangingPunct="0">
              <a:defRPr/>
            </a:pPr>
            <a:r>
              <a:rPr lang="en-IE" sz="1200" dirty="0">
                <a:latin typeface="+mn-lt"/>
              </a:rPr>
              <a:t>Invoice*</a:t>
            </a:r>
            <a:endParaRPr lang="en-GB" sz="1200" dirty="0">
              <a:latin typeface="+mn-lt"/>
            </a:endParaRPr>
          </a:p>
        </p:txBody>
      </p:sp>
      <p:sp>
        <p:nvSpPr>
          <p:cNvPr id="31" name="AutoShape 40"/>
          <p:cNvSpPr>
            <a:spLocks noChangeArrowheads="1"/>
          </p:cNvSpPr>
          <p:nvPr/>
        </p:nvSpPr>
        <p:spPr bwMode="auto">
          <a:xfrm>
            <a:off x="225626" y="1418498"/>
            <a:ext cx="3028212" cy="4623578"/>
          </a:xfrm>
          <a:prstGeom prst="flowChartAlternateProcess">
            <a:avLst/>
          </a:prstGeom>
          <a:solidFill>
            <a:schemeClr val="bg1"/>
          </a:solidFill>
          <a:ln w="38100">
            <a:solidFill>
              <a:srgbClr val="007058"/>
            </a:solidFill>
            <a:headEnd/>
            <a:tailEnd/>
          </a:ln>
          <a:effectLst>
            <a:outerShdw blurRad="149987" dist="250190" dir="8460000" algn="ctr">
              <a:srgbClr val="000000">
                <a:alpha val="59000"/>
              </a:srgbClr>
            </a:outerShdw>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IE" sz="1700" kern="0" dirty="0">
                <a:solidFill>
                  <a:schemeClr val="tx1"/>
                </a:solidFill>
              </a:rPr>
              <a:t>Sage CRM provides real 360 degree visibility on customers across sales, marketing, customer service and accounts.</a:t>
            </a:r>
          </a:p>
          <a:p>
            <a:pPr marL="226800" indent="-226800">
              <a:spcBef>
                <a:spcPct val="20000"/>
              </a:spcBef>
              <a:buFontTx/>
              <a:buChar char="•"/>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For each individual customer, users have instant access to areas such as:</a:t>
            </a:r>
          </a:p>
          <a:p>
            <a:pPr marL="684000" lvl="1" indent="-226800">
              <a:spcBef>
                <a:spcPct val="20000"/>
              </a:spcBef>
              <a:buFontTx/>
              <a:buChar char="•"/>
              <a:defRPr/>
            </a:pPr>
            <a:r>
              <a:rPr lang="en-IE" sz="1700" kern="0" dirty="0">
                <a:solidFill>
                  <a:schemeClr val="tx1"/>
                </a:solidFill>
              </a:rPr>
              <a:t>Opportunities</a:t>
            </a:r>
          </a:p>
          <a:p>
            <a:pPr marL="684000" lvl="1" indent="-226800">
              <a:spcBef>
                <a:spcPct val="20000"/>
              </a:spcBef>
              <a:buFontTx/>
              <a:buChar char="•"/>
              <a:defRPr/>
            </a:pPr>
            <a:r>
              <a:rPr lang="en-IE" sz="1700" kern="0" dirty="0">
                <a:solidFill>
                  <a:schemeClr val="tx1"/>
                </a:solidFill>
              </a:rPr>
              <a:t>Communications</a:t>
            </a:r>
          </a:p>
          <a:p>
            <a:pPr marL="684000" lvl="1" indent="-226800">
              <a:spcBef>
                <a:spcPct val="20000"/>
              </a:spcBef>
              <a:buFontTx/>
              <a:buChar char="•"/>
              <a:defRPr/>
            </a:pPr>
            <a:r>
              <a:rPr lang="en-IE" sz="1700" kern="0" dirty="0">
                <a:solidFill>
                  <a:schemeClr val="tx1"/>
                </a:solidFill>
              </a:rPr>
              <a:t>Cases</a:t>
            </a:r>
          </a:p>
          <a:p>
            <a:pPr marL="684000" lvl="1" indent="-226800">
              <a:spcBef>
                <a:spcPct val="20000"/>
              </a:spcBef>
              <a:buFontTx/>
              <a:buChar char="•"/>
              <a:defRPr/>
            </a:pPr>
            <a:r>
              <a:rPr lang="en-IE" sz="1700" kern="0" dirty="0">
                <a:solidFill>
                  <a:schemeClr val="tx1"/>
                </a:solidFill>
              </a:rPr>
              <a:t>Invoices*</a:t>
            </a:r>
          </a:p>
        </p:txBody>
      </p:sp>
    </p:spTree>
    <p:extLst>
      <p:ext uri="{BB962C8B-B14F-4D97-AF65-F5344CB8AC3E}">
        <p14:creationId xmlns:p14="http://schemas.microsoft.com/office/powerpoint/2010/main" val="19044965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00" fill="hold"/>
                                        <p:tgtEl>
                                          <p:spTgt spid="55"/>
                                        </p:tgtEl>
                                        <p:attrNameLst>
                                          <p:attrName>ppt_w</p:attrName>
                                        </p:attrNameLst>
                                      </p:cBhvr>
                                      <p:tavLst>
                                        <p:tav tm="0">
                                          <p:val>
                                            <p:fltVal val="0"/>
                                          </p:val>
                                        </p:tav>
                                        <p:tav tm="100000">
                                          <p:val>
                                            <p:strVal val="#ppt_w"/>
                                          </p:val>
                                        </p:tav>
                                      </p:tavLst>
                                    </p:anim>
                                    <p:anim calcmode="lin" valueType="num">
                                      <p:cBhvr>
                                        <p:cTn id="14" dur="1000" fill="hold"/>
                                        <p:tgtEl>
                                          <p:spTgt spid="55"/>
                                        </p:tgtEl>
                                        <p:attrNameLst>
                                          <p:attrName>ppt_h</p:attrName>
                                        </p:attrNameLst>
                                      </p:cBhvr>
                                      <p:tavLst>
                                        <p:tav tm="0">
                                          <p:val>
                                            <p:fltVal val="0"/>
                                          </p:val>
                                        </p:tav>
                                        <p:tav tm="100000">
                                          <p:val>
                                            <p:strVal val="#ppt_h"/>
                                          </p:val>
                                        </p:tav>
                                      </p:tavLst>
                                    </p:anim>
                                    <p:animEffect transition="in" filter="fade">
                                      <p:cBhvr>
                                        <p:cTn id="15" dur="1000"/>
                                        <p:tgtEl>
                                          <p:spTgt spid="5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500"/>
                                        <p:tgtEl>
                                          <p:spTgt spid="55"/>
                                        </p:tgtEl>
                                      </p:cBhvr>
                                    </p:animEffect>
                                    <p:set>
                                      <p:cBhvr>
                                        <p:cTn id="20" dur="1" fill="hold">
                                          <p:stCondLst>
                                            <p:cond delay="499"/>
                                          </p:stCondLst>
                                        </p:cTn>
                                        <p:tgtEl>
                                          <p:spTgt spid="55"/>
                                        </p:tgtEl>
                                        <p:attrNameLst>
                                          <p:attrName>style.visibility</p:attrName>
                                        </p:attrNameLst>
                                      </p:cBhvr>
                                      <p:to>
                                        <p:strVal val="hidden"/>
                                      </p:to>
                                    </p:set>
                                  </p:childTnLst>
                                </p:cTn>
                              </p:par>
                            </p:childTnLst>
                          </p:cTn>
                        </p:par>
                        <p:par>
                          <p:cTn id="21" fill="hold" nodeType="afterGroup">
                            <p:stCondLst>
                              <p:cond delay="500"/>
                            </p:stCondLst>
                            <p:childTnLst>
                              <p:par>
                                <p:cTn id="22" presetID="53"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1000" fill="hold"/>
                                        <p:tgtEl>
                                          <p:spTgt spid="35"/>
                                        </p:tgtEl>
                                        <p:attrNameLst>
                                          <p:attrName>ppt_w</p:attrName>
                                        </p:attrNameLst>
                                      </p:cBhvr>
                                      <p:tavLst>
                                        <p:tav tm="0">
                                          <p:val>
                                            <p:fltVal val="0"/>
                                          </p:val>
                                        </p:tav>
                                        <p:tav tm="100000">
                                          <p:val>
                                            <p:strVal val="#ppt_w"/>
                                          </p:val>
                                        </p:tav>
                                      </p:tavLst>
                                    </p:anim>
                                    <p:anim calcmode="lin" valueType="num">
                                      <p:cBhvr>
                                        <p:cTn id="25" dur="1000" fill="hold"/>
                                        <p:tgtEl>
                                          <p:spTgt spid="35"/>
                                        </p:tgtEl>
                                        <p:attrNameLst>
                                          <p:attrName>ppt_h</p:attrName>
                                        </p:attrNameLst>
                                      </p:cBhvr>
                                      <p:tavLst>
                                        <p:tav tm="0">
                                          <p:val>
                                            <p:fltVal val="0"/>
                                          </p:val>
                                        </p:tav>
                                        <p:tav tm="100000">
                                          <p:val>
                                            <p:strVal val="#ppt_h"/>
                                          </p:val>
                                        </p:tav>
                                      </p:tavLst>
                                    </p:anim>
                                    <p:animEffect transition="in" filter="fade">
                                      <p:cBhvr>
                                        <p:cTn id="26" dur="1000"/>
                                        <p:tgtEl>
                                          <p:spTgt spid="35"/>
                                        </p:tgtEl>
                                      </p:cBhvr>
                                    </p:animEffect>
                                  </p:childTnLst>
                                </p:cTn>
                              </p:par>
                            </p:childTnLst>
                          </p:cTn>
                        </p:par>
                        <p:par>
                          <p:cTn id="27" fill="hold" nodeType="afterGroup">
                            <p:stCondLst>
                              <p:cond delay="1500"/>
                            </p:stCondLst>
                            <p:childTnLst>
                              <p:par>
                                <p:cTn id="28" presetID="53" presetClass="entr" presetSubtype="0"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childTnLst>
                                </p:cTn>
                              </p:par>
                            </p:childTnLst>
                          </p:cTn>
                        </p:par>
                        <p:par>
                          <p:cTn id="33" fill="hold" nodeType="afterGroup">
                            <p:stCondLst>
                              <p:cond delay="2000"/>
                            </p:stCondLst>
                            <p:childTnLst>
                              <p:par>
                                <p:cTn id="34" presetID="18" presetClass="entr" presetSubtype="12" fill="hold" nodeType="after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strips(downLeft)">
                                      <p:cBhvr>
                                        <p:cTn id="36" dur="500"/>
                                        <p:tgtEl>
                                          <p:spTgt spid="61"/>
                                        </p:tgtEl>
                                      </p:cBhvr>
                                    </p:animEffect>
                                  </p:childTnLst>
                                </p:cTn>
                              </p:par>
                            </p:childTnLst>
                          </p:cTn>
                        </p:par>
                        <p:par>
                          <p:cTn id="37" fill="hold" nodeType="afterGroup">
                            <p:stCondLst>
                              <p:cond delay="2500"/>
                            </p:stCondLst>
                            <p:childTnLst>
                              <p:par>
                                <p:cTn id="38" presetID="53"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par>
                                <p:cTn id="43" presetID="53"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par>
                          <p:cTn id="48" fill="hold" nodeType="afterGroup">
                            <p:stCondLst>
                              <p:cond delay="3000"/>
                            </p:stCondLst>
                            <p:childTnLst>
                              <p:par>
                                <p:cTn id="49" presetID="53"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fltVal val="0"/>
                                          </p:val>
                                        </p:tav>
                                        <p:tav tm="100000">
                                          <p:val>
                                            <p:strVal val="#ppt_h"/>
                                          </p:val>
                                        </p:tav>
                                      </p:tavLst>
                                    </p:anim>
                                    <p:animEffect transition="in" filter="fade">
                                      <p:cBhvr>
                                        <p:cTn id="53" dur="500"/>
                                        <p:tgtEl>
                                          <p:spTgt spid="39"/>
                                        </p:tgtEl>
                                      </p:cBhvr>
                                    </p:animEffect>
                                  </p:childTnLst>
                                </p:cTn>
                              </p:par>
                            </p:childTnLst>
                          </p:cTn>
                        </p:par>
                        <p:par>
                          <p:cTn id="54" fill="hold" nodeType="afterGroup">
                            <p:stCondLst>
                              <p:cond delay="3500"/>
                            </p:stCondLst>
                            <p:childTnLst>
                              <p:par>
                                <p:cTn id="55" presetID="53"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childTnLst>
                          </p:cTn>
                        </p:par>
                        <p:par>
                          <p:cTn id="60" fill="hold" nodeType="afterGroup">
                            <p:stCondLst>
                              <p:cond delay="4000"/>
                            </p:stCondLst>
                            <p:childTnLst>
                              <p:par>
                                <p:cTn id="61" presetID="18" presetClass="entr" presetSubtype="12" fill="hold" nodeType="afterEffect">
                                  <p:stCondLst>
                                    <p:cond delay="0"/>
                                  </p:stCondLst>
                                  <p:childTnLst>
                                    <p:set>
                                      <p:cBhvr>
                                        <p:cTn id="62" dur="1" fill="hold">
                                          <p:stCondLst>
                                            <p:cond delay="0"/>
                                          </p:stCondLst>
                                        </p:cTn>
                                        <p:tgtEl>
                                          <p:spTgt spid="62"/>
                                        </p:tgtEl>
                                        <p:attrNameLst>
                                          <p:attrName>style.visibility</p:attrName>
                                        </p:attrNameLst>
                                      </p:cBhvr>
                                      <p:to>
                                        <p:strVal val="visible"/>
                                      </p:to>
                                    </p:set>
                                    <p:animEffect transition="in" filter="strips(downLeft)">
                                      <p:cBhvr>
                                        <p:cTn id="63" dur="500"/>
                                        <p:tgtEl>
                                          <p:spTgt spid="62"/>
                                        </p:tgtEl>
                                      </p:cBhvr>
                                    </p:animEffect>
                                  </p:childTnLst>
                                </p:cTn>
                              </p:par>
                            </p:childTnLst>
                          </p:cTn>
                        </p:par>
                        <p:par>
                          <p:cTn id="64" fill="hold" nodeType="afterGroup">
                            <p:stCondLst>
                              <p:cond delay="4500"/>
                            </p:stCondLst>
                            <p:childTnLst>
                              <p:par>
                                <p:cTn id="65" presetID="53"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par>
                                <p:cTn id="70" presetID="53" presetClass="entr" presetSubtype="0" fill="hold" nodeType="with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Effect transition="in" filter="fade">
                                      <p:cBhvr>
                                        <p:cTn id="74" dur="500"/>
                                        <p:tgtEl>
                                          <p:spTgt spid="57"/>
                                        </p:tgtEl>
                                      </p:cBhvr>
                                    </p:animEffect>
                                  </p:childTnLst>
                                </p:cTn>
                              </p:par>
                            </p:childTnLst>
                          </p:cTn>
                        </p:par>
                        <p:par>
                          <p:cTn id="75" fill="hold" nodeType="afterGroup">
                            <p:stCondLst>
                              <p:cond delay="5000"/>
                            </p:stCondLst>
                            <p:childTnLst>
                              <p:par>
                                <p:cTn id="76" presetID="53" presetClass="entr" presetSubtype="0"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p:cTn id="78" dur="500" fill="hold"/>
                                        <p:tgtEl>
                                          <p:spTgt spid="58"/>
                                        </p:tgtEl>
                                        <p:attrNameLst>
                                          <p:attrName>ppt_w</p:attrName>
                                        </p:attrNameLst>
                                      </p:cBhvr>
                                      <p:tavLst>
                                        <p:tav tm="0">
                                          <p:val>
                                            <p:fltVal val="0"/>
                                          </p:val>
                                        </p:tav>
                                        <p:tav tm="100000">
                                          <p:val>
                                            <p:strVal val="#ppt_w"/>
                                          </p:val>
                                        </p:tav>
                                      </p:tavLst>
                                    </p:anim>
                                    <p:anim calcmode="lin" valueType="num">
                                      <p:cBhvr>
                                        <p:cTn id="79" dur="500" fill="hold"/>
                                        <p:tgtEl>
                                          <p:spTgt spid="58"/>
                                        </p:tgtEl>
                                        <p:attrNameLst>
                                          <p:attrName>ppt_h</p:attrName>
                                        </p:attrNameLst>
                                      </p:cBhvr>
                                      <p:tavLst>
                                        <p:tav tm="0">
                                          <p:val>
                                            <p:fltVal val="0"/>
                                          </p:val>
                                        </p:tav>
                                        <p:tav tm="100000">
                                          <p:val>
                                            <p:strVal val="#ppt_h"/>
                                          </p:val>
                                        </p:tav>
                                      </p:tavLst>
                                    </p:anim>
                                    <p:animEffect transition="in" filter="fade">
                                      <p:cBhvr>
                                        <p:cTn id="80" dur="500"/>
                                        <p:tgtEl>
                                          <p:spTgt spid="58"/>
                                        </p:tgtEl>
                                      </p:cBhvr>
                                    </p:animEffect>
                                  </p:childTnLst>
                                </p:cTn>
                              </p:par>
                            </p:childTnLst>
                          </p:cTn>
                        </p:par>
                        <p:par>
                          <p:cTn id="81" fill="hold" nodeType="afterGroup">
                            <p:stCondLst>
                              <p:cond delay="5500"/>
                            </p:stCondLst>
                            <p:childTnLst>
                              <p:par>
                                <p:cTn id="82" presetID="53" presetClass="entr" presetSubtype="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500" fill="hold"/>
                                        <p:tgtEl>
                                          <p:spTgt spid="59"/>
                                        </p:tgtEl>
                                        <p:attrNameLst>
                                          <p:attrName>ppt_w</p:attrName>
                                        </p:attrNameLst>
                                      </p:cBhvr>
                                      <p:tavLst>
                                        <p:tav tm="0">
                                          <p:val>
                                            <p:fltVal val="0"/>
                                          </p:val>
                                        </p:tav>
                                        <p:tav tm="100000">
                                          <p:val>
                                            <p:strVal val="#ppt_w"/>
                                          </p:val>
                                        </p:tav>
                                      </p:tavLst>
                                    </p:anim>
                                    <p:anim calcmode="lin" valueType="num">
                                      <p:cBhvr>
                                        <p:cTn id="85" dur="500" fill="hold"/>
                                        <p:tgtEl>
                                          <p:spTgt spid="59"/>
                                        </p:tgtEl>
                                        <p:attrNameLst>
                                          <p:attrName>ppt_h</p:attrName>
                                        </p:attrNameLst>
                                      </p:cBhvr>
                                      <p:tavLst>
                                        <p:tav tm="0">
                                          <p:val>
                                            <p:fltVal val="0"/>
                                          </p:val>
                                        </p:tav>
                                        <p:tav tm="100000">
                                          <p:val>
                                            <p:strVal val="#ppt_h"/>
                                          </p:val>
                                        </p:tav>
                                      </p:tavLst>
                                    </p:anim>
                                    <p:animEffect transition="in" filter="fade">
                                      <p:cBhvr>
                                        <p:cTn id="86" dur="500"/>
                                        <p:tgtEl>
                                          <p:spTgt spid="59"/>
                                        </p:tgtEl>
                                      </p:cBhvr>
                                    </p:animEffect>
                                  </p:childTnLst>
                                </p:cTn>
                              </p:par>
                            </p:childTnLst>
                          </p:cTn>
                        </p:par>
                        <p:par>
                          <p:cTn id="87" fill="hold" nodeType="afterGroup">
                            <p:stCondLst>
                              <p:cond delay="6000"/>
                            </p:stCondLst>
                            <p:childTnLst>
                              <p:par>
                                <p:cTn id="88" presetID="18" presetClass="entr" presetSubtype="6" fill="hold"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strips(downRight)">
                                      <p:cBhvr>
                                        <p:cTn id="90" dur="500"/>
                                        <p:tgtEl>
                                          <p:spTgt spid="63"/>
                                        </p:tgtEl>
                                      </p:cBhvr>
                                    </p:animEffect>
                                  </p:childTnLst>
                                </p:cTn>
                              </p:par>
                            </p:childTnLst>
                          </p:cTn>
                        </p:par>
                        <p:par>
                          <p:cTn id="91" fill="hold" nodeType="afterGroup">
                            <p:stCondLst>
                              <p:cond delay="6500"/>
                            </p:stCondLst>
                            <p:childTnLst>
                              <p:par>
                                <p:cTn id="92" presetID="53"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500" fill="hold"/>
                                        <p:tgtEl>
                                          <p:spTgt spid="28"/>
                                        </p:tgtEl>
                                        <p:attrNameLst>
                                          <p:attrName>ppt_w</p:attrName>
                                        </p:attrNameLst>
                                      </p:cBhvr>
                                      <p:tavLst>
                                        <p:tav tm="0">
                                          <p:val>
                                            <p:fltVal val="0"/>
                                          </p:val>
                                        </p:tav>
                                        <p:tav tm="100000">
                                          <p:val>
                                            <p:strVal val="#ppt_w"/>
                                          </p:val>
                                        </p:tav>
                                      </p:tavLst>
                                    </p:anim>
                                    <p:anim calcmode="lin" valueType="num">
                                      <p:cBhvr>
                                        <p:cTn id="95" dur="500" fill="hold"/>
                                        <p:tgtEl>
                                          <p:spTgt spid="28"/>
                                        </p:tgtEl>
                                        <p:attrNameLst>
                                          <p:attrName>ppt_h</p:attrName>
                                        </p:attrNameLst>
                                      </p:cBhvr>
                                      <p:tavLst>
                                        <p:tav tm="0">
                                          <p:val>
                                            <p:fltVal val="0"/>
                                          </p:val>
                                        </p:tav>
                                        <p:tav tm="100000">
                                          <p:val>
                                            <p:strVal val="#ppt_h"/>
                                          </p:val>
                                        </p:tav>
                                      </p:tavLst>
                                    </p:anim>
                                    <p:animEffect transition="in" filter="fade">
                                      <p:cBhvr>
                                        <p:cTn id="96" dur="500"/>
                                        <p:tgtEl>
                                          <p:spTgt spid="28"/>
                                        </p:tgtEl>
                                      </p:cBhvr>
                                    </p:animEffect>
                                  </p:childTnLst>
                                </p:cTn>
                              </p:par>
                            </p:childTnLst>
                          </p:cTn>
                        </p:par>
                        <p:par>
                          <p:cTn id="97" fill="hold" nodeType="afterGroup">
                            <p:stCondLst>
                              <p:cond delay="7000"/>
                            </p:stCondLst>
                            <p:childTnLst>
                              <p:par>
                                <p:cTn id="98" presetID="53" presetClass="entr" presetSubtype="0" fill="hold" nodeType="afterEffect">
                                  <p:stCondLst>
                                    <p:cond delay="0"/>
                                  </p:stCondLst>
                                  <p:childTnLst>
                                    <p:set>
                                      <p:cBhvr>
                                        <p:cTn id="99" dur="1" fill="hold">
                                          <p:stCondLst>
                                            <p:cond delay="0"/>
                                          </p:stCondLst>
                                        </p:cTn>
                                        <p:tgtEl>
                                          <p:spTgt spid="65"/>
                                        </p:tgtEl>
                                        <p:attrNameLst>
                                          <p:attrName>style.visibility</p:attrName>
                                        </p:attrNameLst>
                                      </p:cBhvr>
                                      <p:to>
                                        <p:strVal val="visible"/>
                                      </p:to>
                                    </p:set>
                                    <p:anim calcmode="lin" valueType="num">
                                      <p:cBhvr>
                                        <p:cTn id="100" dur="500" fill="hold"/>
                                        <p:tgtEl>
                                          <p:spTgt spid="65"/>
                                        </p:tgtEl>
                                        <p:attrNameLst>
                                          <p:attrName>ppt_w</p:attrName>
                                        </p:attrNameLst>
                                      </p:cBhvr>
                                      <p:tavLst>
                                        <p:tav tm="0">
                                          <p:val>
                                            <p:fltVal val="0"/>
                                          </p:val>
                                        </p:tav>
                                        <p:tav tm="100000">
                                          <p:val>
                                            <p:strVal val="#ppt_w"/>
                                          </p:val>
                                        </p:tav>
                                      </p:tavLst>
                                    </p:anim>
                                    <p:anim calcmode="lin" valueType="num">
                                      <p:cBhvr>
                                        <p:cTn id="101" dur="500" fill="hold"/>
                                        <p:tgtEl>
                                          <p:spTgt spid="65"/>
                                        </p:tgtEl>
                                        <p:attrNameLst>
                                          <p:attrName>ppt_h</p:attrName>
                                        </p:attrNameLst>
                                      </p:cBhvr>
                                      <p:tavLst>
                                        <p:tav tm="0">
                                          <p:val>
                                            <p:fltVal val="0"/>
                                          </p:val>
                                        </p:tav>
                                        <p:tav tm="100000">
                                          <p:val>
                                            <p:strVal val="#ppt_h"/>
                                          </p:val>
                                        </p:tav>
                                      </p:tavLst>
                                    </p:anim>
                                    <p:animEffect transition="in" filter="fade">
                                      <p:cBhvr>
                                        <p:cTn id="102" dur="500"/>
                                        <p:tgtEl>
                                          <p:spTgt spid="65"/>
                                        </p:tgtEl>
                                      </p:cBhvr>
                                    </p:animEffect>
                                  </p:childTnLst>
                                </p:cTn>
                              </p:par>
                            </p:childTnLst>
                          </p:cTn>
                        </p:par>
                        <p:par>
                          <p:cTn id="103" fill="hold" nodeType="afterGroup">
                            <p:stCondLst>
                              <p:cond delay="7500"/>
                            </p:stCondLst>
                            <p:childTnLst>
                              <p:par>
                                <p:cTn id="104" presetID="53" presetClass="entr" presetSubtype="0"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nodeType="afterGroup">
                            <p:stCondLst>
                              <p:cond delay="8000"/>
                            </p:stCondLst>
                            <p:childTnLst>
                              <p:par>
                                <p:cTn id="110" presetID="53" presetClass="entr" presetSubtype="0" fill="hold" grpId="0" nodeType="afterEffect">
                                  <p:stCondLst>
                                    <p:cond delay="0"/>
                                  </p:stCondLst>
                                  <p:childTnLst>
                                    <p:set>
                                      <p:cBhvr>
                                        <p:cTn id="111" dur="1" fill="hold">
                                          <p:stCondLst>
                                            <p:cond delay="0"/>
                                          </p:stCondLst>
                                        </p:cTn>
                                        <p:tgtEl>
                                          <p:spTgt spid="67"/>
                                        </p:tgtEl>
                                        <p:attrNameLst>
                                          <p:attrName>style.visibility</p:attrName>
                                        </p:attrNameLst>
                                      </p:cBhvr>
                                      <p:to>
                                        <p:strVal val="visible"/>
                                      </p:to>
                                    </p:set>
                                    <p:anim calcmode="lin" valueType="num">
                                      <p:cBhvr>
                                        <p:cTn id="112" dur="500" fill="hold"/>
                                        <p:tgtEl>
                                          <p:spTgt spid="67"/>
                                        </p:tgtEl>
                                        <p:attrNameLst>
                                          <p:attrName>ppt_w</p:attrName>
                                        </p:attrNameLst>
                                      </p:cBhvr>
                                      <p:tavLst>
                                        <p:tav tm="0">
                                          <p:val>
                                            <p:fltVal val="0"/>
                                          </p:val>
                                        </p:tav>
                                        <p:tav tm="100000">
                                          <p:val>
                                            <p:strVal val="#ppt_w"/>
                                          </p:val>
                                        </p:tav>
                                      </p:tavLst>
                                    </p:anim>
                                    <p:anim calcmode="lin" valueType="num">
                                      <p:cBhvr>
                                        <p:cTn id="113" dur="500" fill="hold"/>
                                        <p:tgtEl>
                                          <p:spTgt spid="67"/>
                                        </p:tgtEl>
                                        <p:attrNameLst>
                                          <p:attrName>ppt_h</p:attrName>
                                        </p:attrNameLst>
                                      </p:cBhvr>
                                      <p:tavLst>
                                        <p:tav tm="0">
                                          <p:val>
                                            <p:fltVal val="0"/>
                                          </p:val>
                                        </p:tav>
                                        <p:tav tm="100000">
                                          <p:val>
                                            <p:strVal val="#ppt_h"/>
                                          </p:val>
                                        </p:tav>
                                      </p:tavLst>
                                    </p:anim>
                                    <p:animEffect transition="in" filter="fade">
                                      <p:cBhvr>
                                        <p:cTn id="114" dur="500"/>
                                        <p:tgtEl>
                                          <p:spTgt spid="67"/>
                                        </p:tgtEl>
                                      </p:cBhvr>
                                    </p:animEffect>
                                  </p:childTnLst>
                                </p:cTn>
                              </p:par>
                            </p:childTnLst>
                          </p:cTn>
                        </p:par>
                        <p:par>
                          <p:cTn id="115" fill="hold" nodeType="afterGroup">
                            <p:stCondLst>
                              <p:cond delay="8500"/>
                            </p:stCondLst>
                            <p:childTnLst>
                              <p:par>
                                <p:cTn id="116" presetID="18" presetClass="entr" presetSubtype="6" fill="hold" nodeType="afterEffect">
                                  <p:stCondLst>
                                    <p:cond delay="0"/>
                                  </p:stCondLst>
                                  <p:childTnLst>
                                    <p:set>
                                      <p:cBhvr>
                                        <p:cTn id="117" dur="1" fill="hold">
                                          <p:stCondLst>
                                            <p:cond delay="0"/>
                                          </p:stCondLst>
                                        </p:cTn>
                                        <p:tgtEl>
                                          <p:spTgt spid="64"/>
                                        </p:tgtEl>
                                        <p:attrNameLst>
                                          <p:attrName>style.visibility</p:attrName>
                                        </p:attrNameLst>
                                      </p:cBhvr>
                                      <p:to>
                                        <p:strVal val="visible"/>
                                      </p:to>
                                    </p:set>
                                    <p:animEffect transition="in" filter="strips(downRight)">
                                      <p:cBhvr>
                                        <p:cTn id="118" dur="500"/>
                                        <p:tgtEl>
                                          <p:spTgt spid="64"/>
                                        </p:tgtEl>
                                      </p:cBhvr>
                                    </p:animEffect>
                                  </p:childTnLst>
                                </p:cTn>
                              </p:par>
                            </p:childTnLst>
                          </p:cTn>
                        </p:par>
                        <p:par>
                          <p:cTn id="119" fill="hold" nodeType="afterGroup">
                            <p:stCondLst>
                              <p:cond delay="9000"/>
                            </p:stCondLst>
                            <p:childTnLst>
                              <p:par>
                                <p:cTn id="120" presetID="53"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P spid="40" grpId="0" animBg="1"/>
      <p:bldP spid="55" grpId="0" animBg="1"/>
      <p:bldP spid="55" grpId="1" animBg="1"/>
      <p:bldP spid="58" grpId="0" animBg="1"/>
      <p:bldP spid="59" grpId="0" animBg="1"/>
      <p:bldP spid="66" grpId="0" animBg="1"/>
      <p:bldP spid="67" grpId="0" animBg="1"/>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5" y="428625"/>
            <a:ext cx="2714625" cy="352425"/>
          </a:xfrm>
        </p:spPr>
        <p:txBody>
          <a:bodyPr/>
          <a:lstStyle/>
          <a:p>
            <a:pPr eaLnBrk="1" hangingPunct="1"/>
            <a:r>
              <a:rPr lang="en-IE" smtClean="0">
                <a:latin typeface="Arial" charset="0"/>
                <a:cs typeface="Arial" charset="0"/>
              </a:rPr>
              <a:t>Overview</a:t>
            </a:r>
            <a:endParaRPr lang="en-GB" smtClean="0">
              <a:latin typeface="Arial" charset="0"/>
              <a:cs typeface="Arial" charset="0"/>
            </a:endParaRPr>
          </a:p>
        </p:txBody>
      </p:sp>
      <p:sp>
        <p:nvSpPr>
          <p:cNvPr id="5" name="Rectangle 2"/>
          <p:cNvSpPr txBox="1">
            <a:spLocks noChangeArrowheads="1"/>
          </p:cNvSpPr>
          <p:nvPr/>
        </p:nvSpPr>
        <p:spPr bwMode="auto">
          <a:xfrm>
            <a:off x="428625" y="714375"/>
            <a:ext cx="4000500" cy="352425"/>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Full Activity Management</a:t>
            </a:r>
            <a:endParaRPr lang="en-GB" sz="2000" b="1" kern="0" dirty="0">
              <a:solidFill>
                <a:schemeClr val="bg1"/>
              </a:solidFill>
              <a:latin typeface="+mj-lt"/>
              <a:ea typeface="+mj-ea"/>
              <a:cs typeface="+mj-cs"/>
            </a:endParaRPr>
          </a:p>
        </p:txBody>
      </p:sp>
      <p:sp>
        <p:nvSpPr>
          <p:cNvPr id="8" name="Rectangle 3"/>
          <p:cNvSpPr txBox="1">
            <a:spLocks noChangeArrowheads="1"/>
          </p:cNvSpPr>
          <p:nvPr/>
        </p:nvSpPr>
        <p:spPr bwMode="auto">
          <a:xfrm>
            <a:off x="434975" y="1690688"/>
            <a:ext cx="2233613" cy="4800600"/>
          </a:xfrm>
          <a:prstGeom prst="rect">
            <a:avLst/>
          </a:prstGeom>
          <a:solidFill>
            <a:schemeClr val="bg1"/>
          </a:solidFill>
          <a:ln w="9525">
            <a:noFill/>
            <a:miter lim="800000"/>
            <a:headEnd/>
            <a:tailEnd/>
          </a:ln>
          <a:effectLst/>
        </p:spPr>
        <p:txBody>
          <a:bodyPr lIns="0" tIns="0" rIns="0" bIns="0"/>
          <a:lstStyle/>
          <a:p>
            <a:pPr marL="226800" indent="-226800">
              <a:spcBef>
                <a:spcPct val="20000"/>
              </a:spcBef>
              <a:defRPr/>
            </a:pPr>
            <a:r>
              <a:rPr lang="en-IE" kern="0" dirty="0">
                <a:solidFill>
                  <a:srgbClr val="008769"/>
                </a:solidFill>
                <a:latin typeface="+mn-lt"/>
              </a:rPr>
              <a:t/>
            </a:r>
            <a:br>
              <a:rPr lang="en-IE" kern="0" dirty="0">
                <a:solidFill>
                  <a:srgbClr val="008769"/>
                </a:solidFill>
                <a:latin typeface="+mn-lt"/>
              </a:rPr>
            </a:br>
            <a:r>
              <a:rPr lang="en-IE" kern="0" dirty="0">
                <a:solidFill>
                  <a:srgbClr val="008769"/>
                </a:solidFill>
                <a:latin typeface="+mn-lt"/>
              </a:rPr>
              <a:t/>
            </a:r>
            <a:br>
              <a:rPr lang="en-IE" kern="0" dirty="0">
                <a:solidFill>
                  <a:srgbClr val="008769"/>
                </a:solidFill>
                <a:latin typeface="+mn-lt"/>
              </a:rPr>
            </a:br>
            <a:endParaRPr lang="en-IE" kern="0" dirty="0">
              <a:solidFill>
                <a:srgbClr val="008769"/>
              </a:solidFill>
              <a:latin typeface="+mn-lt"/>
            </a:endParaRPr>
          </a:p>
          <a:p>
            <a:pPr>
              <a:spcBef>
                <a:spcPct val="20000"/>
              </a:spcBef>
              <a:buFontTx/>
              <a:buChar char="•"/>
              <a:defRPr/>
            </a:pPr>
            <a:endParaRPr lang="en-IE" kern="0" dirty="0">
              <a:solidFill>
                <a:srgbClr val="008769"/>
              </a:solidFill>
              <a:latin typeface="+mn-lt"/>
            </a:endParaRPr>
          </a:p>
        </p:txBody>
      </p:sp>
      <p:sp>
        <p:nvSpPr>
          <p:cNvPr id="9" name="Rectangle 3"/>
          <p:cNvSpPr txBox="1">
            <a:spLocks noChangeArrowheads="1"/>
          </p:cNvSpPr>
          <p:nvPr/>
        </p:nvSpPr>
        <p:spPr bwMode="auto">
          <a:xfrm>
            <a:off x="428625" y="1295400"/>
            <a:ext cx="8286750" cy="347663"/>
          </a:xfrm>
          <a:prstGeom prst="rect">
            <a:avLst/>
          </a:prstGeom>
          <a:noFill/>
          <a:ln w="9525">
            <a:noFill/>
            <a:miter lim="800000"/>
            <a:headEnd/>
            <a:tailEnd/>
          </a:ln>
          <a:effectLst/>
        </p:spPr>
        <p:txBody>
          <a:bodyPr lIns="0" tIns="0" rIns="0" bIns="0"/>
          <a:lstStyle/>
          <a:p>
            <a:pPr algn="r">
              <a:spcBef>
                <a:spcPct val="20000"/>
              </a:spcBef>
              <a:defRPr/>
            </a:pPr>
            <a:r>
              <a:rPr lang="en-IE" sz="2000" kern="0" dirty="0">
                <a:solidFill>
                  <a:srgbClr val="008769"/>
                </a:solidFill>
                <a:latin typeface="+mj-lt"/>
              </a:rPr>
              <a:t>Sage CRM provides for full activity management </a:t>
            </a:r>
            <a:endParaRPr lang="en-GB" sz="1600" kern="0" dirty="0">
              <a:solidFill>
                <a:srgbClr val="008769"/>
              </a:solidFill>
              <a:latin typeface="+mj-lt"/>
            </a:endParaRPr>
          </a:p>
        </p:txBody>
      </p:sp>
      <p:pic>
        <p:nvPicPr>
          <p:cNvPr id="11" name="Picture 10" descr="02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7525" y="1704975"/>
            <a:ext cx="5740400" cy="3962400"/>
          </a:xfrm>
          <a:prstGeom prst="rect">
            <a:avLst/>
          </a:prstGeom>
          <a:solidFill>
            <a:srgbClr val="CDE6A0"/>
          </a:solidFill>
          <a:ln w="12700">
            <a:solidFill>
              <a:srgbClr val="007058"/>
            </a:solidFill>
            <a:miter lim="800000"/>
            <a:headEnd/>
            <a:tailEnd/>
          </a:ln>
        </p:spPr>
      </p:pic>
      <p:sp>
        <p:nvSpPr>
          <p:cNvPr id="12" name="Frame 11"/>
          <p:cNvSpPr/>
          <p:nvPr/>
        </p:nvSpPr>
        <p:spPr bwMode="auto">
          <a:xfrm>
            <a:off x="3781425" y="2341563"/>
            <a:ext cx="657225" cy="285750"/>
          </a:xfrm>
          <a:prstGeom prst="frame">
            <a:avLst>
              <a:gd name="adj1" fmla="val 12768"/>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13" name="Frame 12"/>
          <p:cNvSpPr/>
          <p:nvPr/>
        </p:nvSpPr>
        <p:spPr bwMode="auto">
          <a:xfrm>
            <a:off x="6346825" y="2338388"/>
            <a:ext cx="474663" cy="238125"/>
          </a:xfrm>
          <a:prstGeom prst="frame">
            <a:avLst>
              <a:gd name="adj1" fmla="val 12202"/>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14" name="Frame 13"/>
          <p:cNvSpPr/>
          <p:nvPr/>
        </p:nvSpPr>
        <p:spPr bwMode="auto">
          <a:xfrm>
            <a:off x="5311775" y="2735263"/>
            <a:ext cx="539750" cy="236537"/>
          </a:xfrm>
          <a:prstGeom prst="frame">
            <a:avLst>
              <a:gd name="adj1" fmla="val 14585"/>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15" name="Frame 14"/>
          <p:cNvSpPr/>
          <p:nvPr/>
        </p:nvSpPr>
        <p:spPr bwMode="auto">
          <a:xfrm>
            <a:off x="6807200" y="2719388"/>
            <a:ext cx="714375" cy="228600"/>
          </a:xfrm>
          <a:prstGeom prst="frame">
            <a:avLst>
              <a:gd name="adj1" fmla="val 19017"/>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19" name="Picture 18" descr="032.bmp"/>
          <p:cNvPicPr>
            <a:picLocks noChangeAspect="1"/>
          </p:cNvPicPr>
          <p:nvPr/>
        </p:nvPicPr>
        <p:blipFill>
          <a:blip r:embed="rId4">
            <a:extLst>
              <a:ext uri="{28A0092B-C50C-407E-A947-70E740481C1C}">
                <a14:useLocalDpi xmlns:a14="http://schemas.microsoft.com/office/drawing/2010/main" val="0"/>
              </a:ext>
            </a:extLst>
          </a:blip>
          <a:srcRect r="32785"/>
          <a:stretch>
            <a:fillRect/>
          </a:stretch>
        </p:blipFill>
        <p:spPr bwMode="auto">
          <a:xfrm>
            <a:off x="3033713" y="1700213"/>
            <a:ext cx="5791200" cy="4027487"/>
          </a:xfrm>
          <a:prstGeom prst="rect">
            <a:avLst/>
          </a:prstGeom>
          <a:solidFill>
            <a:srgbClr val="CDE6A0"/>
          </a:solidFill>
          <a:ln w="12700">
            <a:solidFill>
              <a:srgbClr val="007058"/>
            </a:solidFill>
            <a:miter lim="800000"/>
            <a:headEnd/>
            <a:tailEnd/>
          </a:ln>
        </p:spPr>
      </p:pic>
      <p:sp>
        <p:nvSpPr>
          <p:cNvPr id="20" name="Frame 19"/>
          <p:cNvSpPr/>
          <p:nvPr/>
        </p:nvSpPr>
        <p:spPr bwMode="auto">
          <a:xfrm>
            <a:off x="3143250" y="2727325"/>
            <a:ext cx="495300" cy="395288"/>
          </a:xfrm>
          <a:prstGeom prst="frame">
            <a:avLst>
              <a:gd name="adj1" fmla="val 8474"/>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21" name="Picture 20" descr="033.bmp"/>
          <p:cNvPicPr>
            <a:picLocks noChangeAspect="1"/>
          </p:cNvPicPr>
          <p:nvPr/>
        </p:nvPicPr>
        <p:blipFill>
          <a:blip r:embed="rId5">
            <a:extLst>
              <a:ext uri="{28A0092B-C50C-407E-A947-70E740481C1C}">
                <a14:useLocalDpi xmlns:a14="http://schemas.microsoft.com/office/drawing/2010/main" val="0"/>
              </a:ext>
            </a:extLst>
          </a:blip>
          <a:srcRect l="1933" t="970" r="2486" b="1524"/>
          <a:stretch>
            <a:fillRect/>
          </a:stretch>
        </p:blipFill>
        <p:spPr bwMode="auto">
          <a:xfrm>
            <a:off x="3771900" y="2405063"/>
            <a:ext cx="1485900" cy="3024187"/>
          </a:xfrm>
          <a:prstGeom prst="rect">
            <a:avLst/>
          </a:prstGeom>
          <a:solidFill>
            <a:srgbClr val="CDE6A0"/>
          </a:solidFill>
          <a:ln w="12700">
            <a:solidFill>
              <a:srgbClr val="007058"/>
            </a:solidFill>
            <a:miter lim="800000"/>
            <a:headEnd/>
            <a:tailEnd/>
          </a:ln>
        </p:spPr>
      </p:pic>
      <p:sp>
        <p:nvSpPr>
          <p:cNvPr id="22" name="Frame 21"/>
          <p:cNvSpPr/>
          <p:nvPr/>
        </p:nvSpPr>
        <p:spPr bwMode="auto">
          <a:xfrm>
            <a:off x="3762375" y="3778250"/>
            <a:ext cx="1495425" cy="577850"/>
          </a:xfrm>
          <a:prstGeom prst="frame">
            <a:avLst>
              <a:gd name="adj1" fmla="val 5879"/>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23" name="Picture 22" descr="034.bmp"/>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0825" y="3856038"/>
            <a:ext cx="3441700" cy="1571625"/>
          </a:xfrm>
          <a:prstGeom prst="rect">
            <a:avLst/>
          </a:prstGeom>
          <a:solidFill>
            <a:srgbClr val="CDE6A0"/>
          </a:solidFill>
          <a:ln w="12700">
            <a:solidFill>
              <a:srgbClr val="007058"/>
            </a:solidFill>
            <a:miter lim="800000"/>
            <a:headEnd/>
            <a:tailEnd/>
          </a:ln>
        </p:spPr>
      </p:pic>
      <p:sp>
        <p:nvSpPr>
          <p:cNvPr id="24" name="Frame 23"/>
          <p:cNvSpPr/>
          <p:nvPr/>
        </p:nvSpPr>
        <p:spPr bwMode="auto">
          <a:xfrm>
            <a:off x="7304088" y="3976688"/>
            <a:ext cx="1400175" cy="1246187"/>
          </a:xfrm>
          <a:prstGeom prst="frame">
            <a:avLst>
              <a:gd name="adj1" fmla="val 1725"/>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25" name="AutoShape 40"/>
          <p:cNvSpPr>
            <a:spLocks noChangeArrowheads="1"/>
          </p:cNvSpPr>
          <p:nvPr/>
        </p:nvSpPr>
        <p:spPr bwMode="auto">
          <a:xfrm>
            <a:off x="213750" y="1406618"/>
            <a:ext cx="3028212" cy="5026598"/>
          </a:xfrm>
          <a:prstGeom prst="flowChartAlternateProcess">
            <a:avLst/>
          </a:prstGeom>
          <a:solidFill>
            <a:schemeClr val="bg1"/>
          </a:solidFill>
          <a:ln w="38100">
            <a:solidFill>
              <a:srgbClr val="007058"/>
            </a:solidFill>
            <a:headEnd/>
            <a:tailEnd/>
          </a:ln>
          <a:effectLst>
            <a:outerShdw blurRad="149987" dist="250190" dir="8460000" algn="ctr">
              <a:srgbClr val="000000">
                <a:alpha val="28000"/>
              </a:srgbClr>
            </a:outerShdw>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IE" sz="1700" kern="0" dirty="0">
                <a:solidFill>
                  <a:schemeClr val="tx1"/>
                </a:solidFill>
              </a:rPr>
              <a:t>Sage CRM provides a complete calendar and task management solution</a:t>
            </a:r>
          </a:p>
          <a:p>
            <a:pPr marL="226800" indent="-226800">
              <a:spcBef>
                <a:spcPct val="20000"/>
              </a:spcBef>
              <a:buFontTx/>
              <a:buChar char="•"/>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View by day, week, month and due-by dates</a:t>
            </a:r>
          </a:p>
          <a:p>
            <a:pPr marL="226800" indent="-226800">
              <a:spcBef>
                <a:spcPct val="20000"/>
              </a:spcBef>
              <a:buFontTx/>
              <a:buChar char="•"/>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Right-click on the “New” icon in any record to setup a linked appointment or task</a:t>
            </a:r>
          </a:p>
          <a:p>
            <a:pPr marL="226800" indent="-226800">
              <a:spcBef>
                <a:spcPct val="20000"/>
              </a:spcBef>
              <a:buFontTx/>
              <a:buChar char="•"/>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Schedule multi-user activities</a:t>
            </a:r>
          </a:p>
        </p:txBody>
      </p:sp>
    </p:spTree>
    <p:extLst>
      <p:ext uri="{BB962C8B-B14F-4D97-AF65-F5344CB8AC3E}">
        <p14:creationId xmlns:p14="http://schemas.microsoft.com/office/powerpoint/2010/main" val="35573483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nodeType="afterGroup">
                            <p:stCondLst>
                              <p:cond delay="2500"/>
                            </p:stCondLst>
                            <p:childTnLst>
                              <p:par>
                                <p:cTn id="40" presetID="53"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par>
                          <p:cTn id="45" fill="hold" nodeType="afterGroup">
                            <p:stCondLst>
                              <p:cond delay="3000"/>
                            </p:stCondLst>
                            <p:childTnLst>
                              <p:par>
                                <p:cTn id="46" presetID="18" presetClass="entr" presetSubtype="6"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strips(downRight)">
                                      <p:cBhvr>
                                        <p:cTn id="48" dur="500"/>
                                        <p:tgtEl>
                                          <p:spTgt spid="21"/>
                                        </p:tgtEl>
                                      </p:cBhvr>
                                    </p:animEffect>
                                  </p:childTnLst>
                                </p:cTn>
                              </p:par>
                            </p:childTnLst>
                          </p:cTn>
                        </p:par>
                        <p:par>
                          <p:cTn id="49" fill="hold" nodeType="afterGroup">
                            <p:stCondLst>
                              <p:cond delay="3500"/>
                            </p:stCondLst>
                            <p:childTnLst>
                              <p:par>
                                <p:cTn id="50" presetID="53"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18" presetClass="entr" presetSubtype="6"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strips(downRight)">
                                      <p:cBhvr>
                                        <p:cTn id="57" dur="500"/>
                                        <p:tgtEl>
                                          <p:spTgt spid="23"/>
                                        </p:tgtEl>
                                      </p:cBhvr>
                                    </p:animEffect>
                                  </p:childTnLst>
                                </p:cTn>
                              </p:par>
                            </p:childTnLst>
                          </p:cTn>
                        </p:par>
                        <p:par>
                          <p:cTn id="58" fill="hold" nodeType="afterGroup">
                            <p:stCondLst>
                              <p:cond delay="4000"/>
                            </p:stCondLst>
                            <p:childTnLst>
                              <p:par>
                                <p:cTn id="59" presetID="53" presetClass="entr" presetSubtype="0"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fill="hold"/>
                                        <p:tgtEl>
                                          <p:spTgt spid="24"/>
                                        </p:tgtEl>
                                        <p:attrNameLst>
                                          <p:attrName>ppt_w</p:attrName>
                                        </p:attrNameLst>
                                      </p:cBhvr>
                                      <p:tavLst>
                                        <p:tav tm="0">
                                          <p:val>
                                            <p:fltVal val="0"/>
                                          </p:val>
                                        </p:tav>
                                        <p:tav tm="100000">
                                          <p:val>
                                            <p:strVal val="#ppt_w"/>
                                          </p:val>
                                        </p:tav>
                                      </p:tavLst>
                                    </p:anim>
                                    <p:anim calcmode="lin" valueType="num">
                                      <p:cBhvr>
                                        <p:cTn id="62" dur="500" fill="hold"/>
                                        <p:tgtEl>
                                          <p:spTgt spid="24"/>
                                        </p:tgtEl>
                                        <p:attrNameLst>
                                          <p:attrName>ppt_h</p:attrName>
                                        </p:attrNameLst>
                                      </p:cBhvr>
                                      <p:tavLst>
                                        <p:tav tm="0">
                                          <p:val>
                                            <p:fltVal val="0"/>
                                          </p:val>
                                        </p:tav>
                                        <p:tav tm="100000">
                                          <p:val>
                                            <p:strVal val="#ppt_h"/>
                                          </p:val>
                                        </p:tav>
                                      </p:tavLst>
                                    </p:anim>
                                    <p:animEffect transition="in" filter="fade">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0" grpId="0" animBg="1"/>
      <p:bldP spid="22"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625" y="428625"/>
            <a:ext cx="2714625" cy="352425"/>
          </a:xfrm>
        </p:spPr>
        <p:txBody>
          <a:bodyPr/>
          <a:lstStyle/>
          <a:p>
            <a:pPr eaLnBrk="1" hangingPunct="1"/>
            <a:r>
              <a:rPr lang="en-IE" smtClean="0">
                <a:latin typeface="Arial" charset="0"/>
                <a:cs typeface="Arial" charset="0"/>
              </a:rPr>
              <a:t>Overview</a:t>
            </a:r>
            <a:endParaRPr lang="en-GB" smtClean="0">
              <a:latin typeface="Arial" charset="0"/>
              <a:cs typeface="Arial" charset="0"/>
            </a:endParaRPr>
          </a:p>
        </p:txBody>
      </p:sp>
      <p:sp>
        <p:nvSpPr>
          <p:cNvPr id="5" name="Rectangle 2"/>
          <p:cNvSpPr txBox="1">
            <a:spLocks noChangeArrowheads="1"/>
          </p:cNvSpPr>
          <p:nvPr/>
        </p:nvSpPr>
        <p:spPr bwMode="auto">
          <a:xfrm>
            <a:off x="428625" y="714375"/>
            <a:ext cx="4000500" cy="352425"/>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Outlook Integration</a:t>
            </a:r>
            <a:endParaRPr lang="en-GB" sz="2000" b="1" kern="0" dirty="0">
              <a:solidFill>
                <a:schemeClr val="bg1"/>
              </a:solidFill>
              <a:latin typeface="+mj-lt"/>
              <a:ea typeface="+mj-ea"/>
              <a:cs typeface="+mj-cs"/>
            </a:endParaRPr>
          </a:p>
        </p:txBody>
      </p:sp>
      <p:sp>
        <p:nvSpPr>
          <p:cNvPr id="9" name="Rectangle 3"/>
          <p:cNvSpPr txBox="1">
            <a:spLocks noChangeArrowheads="1"/>
          </p:cNvSpPr>
          <p:nvPr/>
        </p:nvSpPr>
        <p:spPr bwMode="auto">
          <a:xfrm>
            <a:off x="428625" y="1295400"/>
            <a:ext cx="8286750" cy="347663"/>
          </a:xfrm>
          <a:prstGeom prst="rect">
            <a:avLst/>
          </a:prstGeom>
          <a:noFill/>
          <a:ln w="9525">
            <a:noFill/>
            <a:miter lim="800000"/>
            <a:headEnd/>
            <a:tailEnd/>
          </a:ln>
          <a:effectLst/>
        </p:spPr>
        <p:txBody>
          <a:bodyPr lIns="0" tIns="0" rIns="0" bIns="0"/>
          <a:lstStyle/>
          <a:p>
            <a:pPr algn="r">
              <a:spcBef>
                <a:spcPct val="20000"/>
              </a:spcBef>
              <a:defRPr/>
            </a:pPr>
            <a:r>
              <a:rPr lang="en-IE" sz="2000" kern="0" dirty="0">
                <a:solidFill>
                  <a:srgbClr val="008769"/>
                </a:solidFill>
                <a:latin typeface="+mj-lt"/>
              </a:rPr>
              <a:t>Sage CRM works seamlessly with Outlook E-mail</a:t>
            </a:r>
            <a:endParaRPr lang="en-GB" sz="1600" kern="0" dirty="0">
              <a:solidFill>
                <a:srgbClr val="008769"/>
              </a:solidFill>
              <a:latin typeface="+mj-lt"/>
            </a:endParaRPr>
          </a:p>
        </p:txBody>
      </p:sp>
      <p:pic>
        <p:nvPicPr>
          <p:cNvPr id="26" name="Picture 25" descr="031.JPG"/>
          <p:cNvPicPr>
            <a:picLocks noChangeAspect="1"/>
          </p:cNvPicPr>
          <p:nvPr/>
        </p:nvPicPr>
        <p:blipFill>
          <a:blip r:embed="rId3">
            <a:extLst>
              <a:ext uri="{28A0092B-C50C-407E-A947-70E740481C1C}">
                <a14:useLocalDpi xmlns:a14="http://schemas.microsoft.com/office/drawing/2010/main" val="0"/>
              </a:ext>
            </a:extLst>
          </a:blip>
          <a:srcRect t="533" b="11011"/>
          <a:stretch>
            <a:fillRect/>
          </a:stretch>
        </p:blipFill>
        <p:spPr bwMode="auto">
          <a:xfrm>
            <a:off x="3013075" y="1751013"/>
            <a:ext cx="5800725" cy="4037012"/>
          </a:xfrm>
          <a:prstGeom prst="rect">
            <a:avLst/>
          </a:prstGeom>
          <a:solidFill>
            <a:srgbClr val="CDE6A0"/>
          </a:solidFill>
          <a:ln w="12700">
            <a:solidFill>
              <a:srgbClr val="007058"/>
            </a:solidFill>
            <a:miter lim="800000"/>
            <a:headEnd/>
            <a:tailEnd/>
          </a:ln>
        </p:spPr>
      </p:pic>
      <p:sp>
        <p:nvSpPr>
          <p:cNvPr id="28" name="Frame 27"/>
          <p:cNvSpPr/>
          <p:nvPr/>
        </p:nvSpPr>
        <p:spPr bwMode="auto">
          <a:xfrm>
            <a:off x="4117975" y="2478088"/>
            <a:ext cx="4694238" cy="3324225"/>
          </a:xfrm>
          <a:prstGeom prst="frame">
            <a:avLst>
              <a:gd name="adj1" fmla="val 1511"/>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11" name="Frame 10"/>
          <p:cNvSpPr/>
          <p:nvPr/>
        </p:nvSpPr>
        <p:spPr bwMode="auto">
          <a:xfrm>
            <a:off x="3036888" y="2209800"/>
            <a:ext cx="2566987" cy="203200"/>
          </a:xfrm>
          <a:prstGeom prst="frame">
            <a:avLst>
              <a:gd name="adj1" fmla="val 23433"/>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13" name="Picture 12" descr="039.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0063" y="2482850"/>
            <a:ext cx="4424362" cy="198438"/>
          </a:xfrm>
          <a:prstGeom prst="rect">
            <a:avLst/>
          </a:prstGeom>
          <a:solidFill>
            <a:srgbClr val="CDE6A0"/>
          </a:solidFill>
          <a:ln w="12700">
            <a:solidFill>
              <a:srgbClr val="007058"/>
            </a:solidFill>
            <a:miter lim="800000"/>
            <a:headEnd/>
            <a:tailEnd/>
          </a:ln>
        </p:spPr>
      </p:pic>
      <p:sp>
        <p:nvSpPr>
          <p:cNvPr id="15" name="Frame 14"/>
          <p:cNvSpPr/>
          <p:nvPr/>
        </p:nvSpPr>
        <p:spPr bwMode="auto">
          <a:xfrm>
            <a:off x="5837238" y="2466975"/>
            <a:ext cx="712787" cy="244475"/>
          </a:xfrm>
          <a:prstGeom prst="frame">
            <a:avLst>
              <a:gd name="adj1" fmla="val 14529"/>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22" name="AutoShape 40"/>
          <p:cNvSpPr>
            <a:spLocks noChangeArrowheads="1"/>
          </p:cNvSpPr>
          <p:nvPr/>
        </p:nvSpPr>
        <p:spPr bwMode="auto">
          <a:xfrm>
            <a:off x="143819" y="1311615"/>
            <a:ext cx="3028212" cy="4637056"/>
          </a:xfrm>
          <a:prstGeom prst="flowChartAlternateProcess">
            <a:avLst/>
          </a:prstGeom>
          <a:solidFill>
            <a:schemeClr val="bg1"/>
          </a:solidFill>
          <a:ln w="38100">
            <a:solidFill>
              <a:srgbClr val="007058"/>
            </a:solidFill>
            <a:headEnd/>
            <a:tailEnd/>
          </a:ln>
          <a:effectLst>
            <a:outerShdw blurRad="149987" dist="250190" dir="8460000" algn="ctr">
              <a:srgbClr val="000000">
                <a:alpha val="59000"/>
              </a:srgbClr>
            </a:outerShdw>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IE" sz="1700" kern="0" dirty="0">
                <a:solidFill>
                  <a:schemeClr val="tx1"/>
                </a:solidFill>
              </a:rPr>
              <a:t>Sage CRM can be accessed through the Outlook interface which removes the need to switch between applications</a:t>
            </a:r>
          </a:p>
          <a:p>
            <a:pPr marL="226800" indent="-226800">
              <a:spcBef>
                <a:spcPct val="20000"/>
              </a:spcBef>
              <a:buFontTx/>
              <a:buChar char="•"/>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Contacts, calendar activities and tasks are synchronised seamlessly between Outlook and Sage CRM which means data only has to be captured once in either system to be available in both</a:t>
            </a:r>
          </a:p>
        </p:txBody>
      </p:sp>
      <p:sp>
        <p:nvSpPr>
          <p:cNvPr id="18" name="AutoShape 40"/>
          <p:cNvSpPr>
            <a:spLocks noChangeArrowheads="1"/>
          </p:cNvSpPr>
          <p:nvPr/>
        </p:nvSpPr>
        <p:spPr bwMode="auto">
          <a:xfrm>
            <a:off x="116112" y="1334279"/>
            <a:ext cx="3028212" cy="4747772"/>
          </a:xfrm>
          <a:prstGeom prst="flowChartAlternateProcess">
            <a:avLst/>
          </a:prstGeom>
          <a:solidFill>
            <a:schemeClr val="bg1"/>
          </a:solidFill>
          <a:ln w="38100">
            <a:solidFill>
              <a:srgbClr val="007058"/>
            </a:solidFill>
            <a:headEnd/>
            <a:tailEnd/>
          </a:ln>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IE" sz="1700" kern="0" dirty="0">
                <a:solidFill>
                  <a:schemeClr val="tx1"/>
                </a:solidFill>
              </a:rPr>
              <a:t>E-mails sent from Outlook can be filed against records contained within Sage CRM with one click</a:t>
            </a:r>
          </a:p>
          <a:p>
            <a:pPr marL="226800" indent="-226800">
              <a:spcBef>
                <a:spcPct val="20000"/>
              </a:spcBef>
              <a:buFontTx/>
              <a:buChar char="•"/>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E-mails can be sent using Outlook from within Sage CRM using the “Send Outlook E-mail” function</a:t>
            </a:r>
          </a:p>
          <a:p>
            <a:pPr marL="226800" indent="-226800">
              <a:spcBef>
                <a:spcPct val="20000"/>
              </a:spcBef>
              <a:buFontTx/>
              <a:buChar char="•"/>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Sage CRM stores and tracks attachments for both Outlook and Sage CRM e-mails</a:t>
            </a:r>
          </a:p>
        </p:txBody>
      </p:sp>
      <p:pic>
        <p:nvPicPr>
          <p:cNvPr id="17" name="Picture 16" descr="full email.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22600" y="1708150"/>
            <a:ext cx="5991225" cy="4111625"/>
          </a:xfrm>
          <a:prstGeom prst="rect">
            <a:avLst/>
          </a:prstGeom>
          <a:noFill/>
          <a:ln w="12700" cap="rnd">
            <a:solidFill>
              <a:srgbClr val="007058"/>
            </a:solidFill>
            <a:miter lim="800000"/>
            <a:headEnd/>
            <a:tailEnd/>
          </a:ln>
          <a:extLst>
            <a:ext uri="{909E8E84-426E-40DD-AFC4-6F175D3DCCD1}">
              <a14:hiddenFill xmlns:a14="http://schemas.microsoft.com/office/drawing/2010/main">
                <a:solidFill>
                  <a:srgbClr val="FFFFFF"/>
                </a:solidFill>
              </a14:hiddenFill>
            </a:ext>
          </a:extLst>
        </p:spPr>
      </p:pic>
      <p:sp>
        <p:nvSpPr>
          <p:cNvPr id="20" name="Frame 19"/>
          <p:cNvSpPr/>
          <p:nvPr/>
        </p:nvSpPr>
        <p:spPr bwMode="auto">
          <a:xfrm>
            <a:off x="8404225" y="2901950"/>
            <a:ext cx="623888" cy="320675"/>
          </a:xfrm>
          <a:prstGeom prst="frame">
            <a:avLst>
              <a:gd name="adj1" fmla="val 11587"/>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21" name="Frame 20"/>
          <p:cNvSpPr/>
          <p:nvPr/>
        </p:nvSpPr>
        <p:spPr bwMode="auto">
          <a:xfrm>
            <a:off x="3092450" y="5197475"/>
            <a:ext cx="4252913" cy="608013"/>
          </a:xfrm>
          <a:prstGeom prst="frame">
            <a:avLst>
              <a:gd name="adj1" fmla="val 6236"/>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Tree>
    <p:extLst>
      <p:ext uri="{BB962C8B-B14F-4D97-AF65-F5344CB8AC3E}">
        <p14:creationId xmlns:p14="http://schemas.microsoft.com/office/powerpoint/2010/main" val="6581474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nodeType="afterGroup">
                            <p:stCondLst>
                              <p:cond delay="1500"/>
                            </p:stCondLst>
                            <p:childTnLst>
                              <p:par>
                                <p:cTn id="23" presetID="53"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nodeType="afterGroup">
                            <p:stCondLst>
                              <p:cond delay="2500"/>
                            </p:stCondLst>
                            <p:childTnLst>
                              <p:par>
                                <p:cTn id="35" presetID="53"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nodeType="afterGroup">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nodeType="afterGroup">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15"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28625" y="428625"/>
            <a:ext cx="2714625" cy="352425"/>
          </a:xfrm>
        </p:spPr>
        <p:txBody>
          <a:bodyPr/>
          <a:lstStyle/>
          <a:p>
            <a:pPr eaLnBrk="1" hangingPunct="1"/>
            <a:r>
              <a:rPr lang="en-IE" smtClean="0">
                <a:latin typeface="Arial" charset="0"/>
                <a:cs typeface="Arial" charset="0"/>
              </a:rPr>
              <a:t>Overview</a:t>
            </a:r>
            <a:endParaRPr lang="en-GB" smtClean="0">
              <a:latin typeface="Arial" charset="0"/>
              <a:cs typeface="Arial" charset="0"/>
            </a:endParaRPr>
          </a:p>
        </p:txBody>
      </p:sp>
      <p:sp>
        <p:nvSpPr>
          <p:cNvPr id="5" name="Rectangle 2"/>
          <p:cNvSpPr txBox="1">
            <a:spLocks noChangeArrowheads="1"/>
          </p:cNvSpPr>
          <p:nvPr/>
        </p:nvSpPr>
        <p:spPr bwMode="auto">
          <a:xfrm>
            <a:off x="428625" y="714375"/>
            <a:ext cx="4000500" cy="352425"/>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Workflow Automation</a:t>
            </a:r>
            <a:endParaRPr lang="en-GB" sz="2000" b="1" kern="0" dirty="0">
              <a:solidFill>
                <a:schemeClr val="bg1"/>
              </a:solidFill>
              <a:latin typeface="+mj-lt"/>
              <a:ea typeface="+mj-ea"/>
              <a:cs typeface="+mj-cs"/>
            </a:endParaRPr>
          </a:p>
        </p:txBody>
      </p:sp>
      <p:sp>
        <p:nvSpPr>
          <p:cNvPr id="8" name="Rectangle 3"/>
          <p:cNvSpPr txBox="1">
            <a:spLocks noChangeArrowheads="1"/>
          </p:cNvSpPr>
          <p:nvPr/>
        </p:nvSpPr>
        <p:spPr bwMode="auto">
          <a:xfrm>
            <a:off x="434975" y="1690688"/>
            <a:ext cx="2233613" cy="4800600"/>
          </a:xfrm>
          <a:prstGeom prst="rect">
            <a:avLst/>
          </a:prstGeom>
          <a:solidFill>
            <a:schemeClr val="bg1"/>
          </a:solidFill>
          <a:ln w="9525">
            <a:noFill/>
            <a:miter lim="800000"/>
            <a:headEnd/>
            <a:tailEnd/>
          </a:ln>
          <a:effectLst/>
        </p:spPr>
        <p:txBody>
          <a:bodyPr lIns="0" tIns="0" rIns="0" bIns="0"/>
          <a:lstStyle/>
          <a:p>
            <a:pPr marL="226800" indent="-226800">
              <a:spcBef>
                <a:spcPct val="20000"/>
              </a:spcBef>
              <a:defRPr/>
            </a:pPr>
            <a:r>
              <a:rPr lang="en-IE" kern="0" dirty="0">
                <a:solidFill>
                  <a:srgbClr val="008769"/>
                </a:solidFill>
                <a:latin typeface="+mn-lt"/>
              </a:rPr>
              <a:t/>
            </a:r>
            <a:br>
              <a:rPr lang="en-IE" kern="0" dirty="0">
                <a:solidFill>
                  <a:srgbClr val="008769"/>
                </a:solidFill>
                <a:latin typeface="+mn-lt"/>
              </a:rPr>
            </a:br>
            <a:r>
              <a:rPr lang="en-IE" kern="0" dirty="0">
                <a:solidFill>
                  <a:srgbClr val="008769"/>
                </a:solidFill>
                <a:latin typeface="+mn-lt"/>
              </a:rPr>
              <a:t/>
            </a:r>
            <a:br>
              <a:rPr lang="en-IE" kern="0" dirty="0">
                <a:solidFill>
                  <a:srgbClr val="008769"/>
                </a:solidFill>
                <a:latin typeface="+mn-lt"/>
              </a:rPr>
            </a:br>
            <a:endParaRPr lang="en-IE" kern="0" dirty="0">
              <a:solidFill>
                <a:srgbClr val="008769"/>
              </a:solidFill>
              <a:latin typeface="+mn-lt"/>
            </a:endParaRPr>
          </a:p>
          <a:p>
            <a:pPr>
              <a:spcBef>
                <a:spcPct val="20000"/>
              </a:spcBef>
              <a:buFontTx/>
              <a:buChar char="•"/>
              <a:defRPr/>
            </a:pPr>
            <a:endParaRPr lang="en-IE" kern="0" dirty="0">
              <a:solidFill>
                <a:srgbClr val="008769"/>
              </a:solidFill>
              <a:latin typeface="+mn-lt"/>
            </a:endParaRPr>
          </a:p>
        </p:txBody>
      </p:sp>
      <p:sp>
        <p:nvSpPr>
          <p:cNvPr id="9" name="Rectangle 3"/>
          <p:cNvSpPr txBox="1">
            <a:spLocks noChangeArrowheads="1"/>
          </p:cNvSpPr>
          <p:nvPr/>
        </p:nvSpPr>
        <p:spPr bwMode="auto">
          <a:xfrm>
            <a:off x="428625" y="1295400"/>
            <a:ext cx="8286750" cy="347663"/>
          </a:xfrm>
          <a:prstGeom prst="rect">
            <a:avLst/>
          </a:prstGeom>
          <a:noFill/>
          <a:ln w="9525">
            <a:noFill/>
            <a:miter lim="800000"/>
            <a:headEnd/>
            <a:tailEnd/>
          </a:ln>
          <a:effectLst/>
        </p:spPr>
        <p:txBody>
          <a:bodyPr lIns="0" tIns="0" rIns="0" bIns="0"/>
          <a:lstStyle/>
          <a:p>
            <a:pPr algn="r">
              <a:spcBef>
                <a:spcPct val="20000"/>
              </a:spcBef>
              <a:defRPr/>
            </a:pPr>
            <a:r>
              <a:rPr lang="en-IE" sz="2000" kern="0" dirty="0">
                <a:solidFill>
                  <a:srgbClr val="008769"/>
                </a:solidFill>
                <a:latin typeface="+mj-lt"/>
              </a:rPr>
              <a:t>Sage CRM provides for extensive workflow automation</a:t>
            </a:r>
            <a:endParaRPr lang="en-GB" sz="1600" kern="0" dirty="0">
              <a:solidFill>
                <a:srgbClr val="008769"/>
              </a:solidFill>
              <a:latin typeface="+mj-lt"/>
            </a:endParaRPr>
          </a:p>
        </p:txBody>
      </p:sp>
      <p:pic>
        <p:nvPicPr>
          <p:cNvPr id="13" name="Picture 12" descr="036.JPG"/>
          <p:cNvPicPr>
            <a:picLocks noChangeAspect="1"/>
          </p:cNvPicPr>
          <p:nvPr/>
        </p:nvPicPr>
        <p:blipFill>
          <a:blip r:embed="rId3">
            <a:extLst>
              <a:ext uri="{28A0092B-C50C-407E-A947-70E740481C1C}">
                <a14:useLocalDpi xmlns:a14="http://schemas.microsoft.com/office/drawing/2010/main" val="0"/>
              </a:ext>
            </a:extLst>
          </a:blip>
          <a:srcRect r="8920" b="1901"/>
          <a:stretch>
            <a:fillRect/>
          </a:stretch>
        </p:blipFill>
        <p:spPr bwMode="auto">
          <a:xfrm>
            <a:off x="3011488" y="1703388"/>
            <a:ext cx="5800725" cy="4083050"/>
          </a:xfrm>
          <a:prstGeom prst="rect">
            <a:avLst/>
          </a:prstGeom>
          <a:solidFill>
            <a:srgbClr val="CDE6A0"/>
          </a:solidFill>
          <a:ln w="12700">
            <a:solidFill>
              <a:srgbClr val="007058"/>
            </a:solidFill>
            <a:miter lim="800000"/>
            <a:headEnd/>
            <a:tailEnd/>
          </a:ln>
        </p:spPr>
      </p:pic>
      <p:sp>
        <p:nvSpPr>
          <p:cNvPr id="14" name="Frame 13"/>
          <p:cNvSpPr/>
          <p:nvPr/>
        </p:nvSpPr>
        <p:spPr bwMode="auto">
          <a:xfrm>
            <a:off x="4081463" y="2838450"/>
            <a:ext cx="4716462" cy="2947988"/>
          </a:xfrm>
          <a:prstGeom prst="frame">
            <a:avLst>
              <a:gd name="adj1" fmla="val 1249"/>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15" name="Picture 14" descr="035.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1709738"/>
            <a:ext cx="8750300" cy="4130675"/>
          </a:xfrm>
          <a:prstGeom prst="rect">
            <a:avLst/>
          </a:prstGeom>
          <a:solidFill>
            <a:srgbClr val="CDE6A0"/>
          </a:solidFill>
          <a:ln w="12700">
            <a:solidFill>
              <a:srgbClr val="007058"/>
            </a:solidFill>
            <a:miter lim="800000"/>
            <a:headEnd/>
            <a:tailEnd/>
          </a:ln>
        </p:spPr>
      </p:pic>
      <p:sp>
        <p:nvSpPr>
          <p:cNvPr id="20489" name="Rectangle 15"/>
          <p:cNvSpPr>
            <a:spLocks noChangeArrowheads="1"/>
          </p:cNvSpPr>
          <p:nvPr/>
        </p:nvSpPr>
        <p:spPr bwMode="auto">
          <a:xfrm>
            <a:off x="2695575" y="1662113"/>
            <a:ext cx="315913" cy="47386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sp>
        <p:nvSpPr>
          <p:cNvPr id="20490" name="Rectangle 16"/>
          <p:cNvSpPr>
            <a:spLocks noChangeArrowheads="1"/>
          </p:cNvSpPr>
          <p:nvPr/>
        </p:nvSpPr>
        <p:spPr bwMode="auto">
          <a:xfrm>
            <a:off x="8828088" y="1665288"/>
            <a:ext cx="315912" cy="4714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sp>
        <p:nvSpPr>
          <p:cNvPr id="20491" name="Rectangle 17"/>
          <p:cNvSpPr>
            <a:spLocks noChangeArrowheads="1"/>
          </p:cNvSpPr>
          <p:nvPr/>
        </p:nvSpPr>
        <p:spPr bwMode="auto">
          <a:xfrm>
            <a:off x="0" y="1538288"/>
            <a:ext cx="438150" cy="47148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sp>
        <p:nvSpPr>
          <p:cNvPr id="19" name="Rectangle 18"/>
          <p:cNvSpPr>
            <a:spLocks noChangeArrowheads="1"/>
          </p:cNvSpPr>
          <p:nvPr/>
        </p:nvSpPr>
        <p:spPr bwMode="auto">
          <a:xfrm>
            <a:off x="3011488" y="1692275"/>
            <a:ext cx="5800725" cy="4138613"/>
          </a:xfrm>
          <a:prstGeom prst="rect">
            <a:avLst/>
          </a:prstGeom>
          <a:noFill/>
          <a:ln w="12700">
            <a:solidFill>
              <a:srgbClr val="007058"/>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20" name="Frame 19"/>
          <p:cNvSpPr/>
          <p:nvPr/>
        </p:nvSpPr>
        <p:spPr bwMode="auto">
          <a:xfrm>
            <a:off x="7913688" y="3182938"/>
            <a:ext cx="757237" cy="741362"/>
          </a:xfrm>
          <a:prstGeom prst="frame">
            <a:avLst>
              <a:gd name="adj1" fmla="val 5121"/>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21" name="AutoShape 40"/>
          <p:cNvSpPr>
            <a:spLocks noChangeArrowheads="1"/>
          </p:cNvSpPr>
          <p:nvPr/>
        </p:nvSpPr>
        <p:spPr bwMode="auto">
          <a:xfrm>
            <a:off x="176160" y="1435213"/>
            <a:ext cx="3028212" cy="4637056"/>
          </a:xfrm>
          <a:prstGeom prst="flowChartAlternateProcess">
            <a:avLst/>
          </a:prstGeom>
          <a:solidFill>
            <a:schemeClr val="bg1"/>
          </a:solidFill>
          <a:ln w="38100">
            <a:solidFill>
              <a:srgbClr val="007058"/>
            </a:solidFill>
            <a:headEnd/>
            <a:tailEnd/>
          </a:ln>
          <a:effectLst>
            <a:outerShdw blurRad="152400" dist="250190" dir="8460000" algn="tr" rotWithShape="0">
              <a:prstClr val="black">
                <a:alpha val="59000"/>
              </a:prstClr>
            </a:outerShdw>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IE" sz="1700" kern="0" dirty="0">
                <a:solidFill>
                  <a:schemeClr val="tx1"/>
                </a:solidFill>
              </a:rPr>
              <a:t>Sage CRM allows managers and administrators to define workflow orchestration using intuitive drag and drop tools</a:t>
            </a:r>
          </a:p>
          <a:p>
            <a:pPr marL="226800" indent="-226800">
              <a:spcBef>
                <a:spcPct val="20000"/>
              </a:spcBef>
              <a:buFontTx/>
              <a:buChar char="•"/>
              <a:defRPr/>
            </a:pPr>
            <a:endParaRPr lang="en-IE" sz="1700" kern="0" dirty="0">
              <a:solidFill>
                <a:schemeClr val="tx1"/>
              </a:solidFill>
            </a:endParaRPr>
          </a:p>
          <a:p>
            <a:pPr marL="226800" indent="-226800">
              <a:spcBef>
                <a:spcPct val="20000"/>
              </a:spcBef>
              <a:buFontTx/>
              <a:buChar char="•"/>
              <a:defRPr/>
            </a:pPr>
            <a:r>
              <a:rPr lang="en-IE" sz="1700" kern="0" dirty="0">
                <a:solidFill>
                  <a:schemeClr val="tx1"/>
                </a:solidFill>
              </a:rPr>
              <a:t>Workflow automation minimises administratively intensive tasks while also ensuring that activities are carried out in accordance with company processes and policies</a:t>
            </a:r>
          </a:p>
        </p:txBody>
      </p:sp>
    </p:spTree>
    <p:extLst>
      <p:ext uri="{BB962C8B-B14F-4D97-AF65-F5344CB8AC3E}">
        <p14:creationId xmlns:p14="http://schemas.microsoft.com/office/powerpoint/2010/main" val="11698574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par>
                                <p:cTn id="16" presetID="53"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nodeType="afterGroup">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childTnLst>
                                </p:cTn>
                              </p:par>
                            </p:childTnLst>
                          </p:cTn>
                        </p:par>
                        <p:par>
                          <p:cTn id="24" fill="hold" nodeType="afterGroup">
                            <p:stCondLst>
                              <p:cond delay="1000"/>
                            </p:stCondLst>
                            <p:childTnLst>
                              <p:par>
                                <p:cTn id="25" presetID="35" presetClass="path" presetSubtype="0" accel="50000" decel="50000" fill="hold" nodeType="afterEffect">
                                  <p:stCondLst>
                                    <p:cond delay="1000"/>
                                  </p:stCondLst>
                                  <p:childTnLst>
                                    <p:animMotion origin="layout" path="M 1.11111E-6 1.85185E-6 L -0.31563 0.00046 " pathEditMode="relative" rAng="0" ptsTypes="AA">
                                      <p:cBhvr>
                                        <p:cTn id="26" dur="1000" fill="hold"/>
                                        <p:tgtEl>
                                          <p:spTgt spid="15"/>
                                        </p:tgtEl>
                                        <p:attrNameLst>
                                          <p:attrName>ppt_x</p:attrName>
                                          <p:attrName>ppt_y</p:attrName>
                                        </p:attrNameLst>
                                      </p:cBhvr>
                                      <p:rCtr x="-15800" y="0"/>
                                    </p:animMotion>
                                  </p:childTnLst>
                                </p:cTn>
                              </p:par>
                            </p:childTnLst>
                          </p:cTn>
                        </p:par>
                        <p:par>
                          <p:cTn id="27" fill="hold" nodeType="afterGroup">
                            <p:stCondLst>
                              <p:cond delay="3000"/>
                            </p:stCondLst>
                            <p:childTnLst>
                              <p:par>
                                <p:cTn id="28" presetID="53"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625" y="428625"/>
            <a:ext cx="2714625" cy="352425"/>
          </a:xfrm>
        </p:spPr>
        <p:txBody>
          <a:bodyPr/>
          <a:lstStyle/>
          <a:p>
            <a:pPr eaLnBrk="1" hangingPunct="1"/>
            <a:r>
              <a:rPr lang="en-IE" smtClean="0">
                <a:latin typeface="Arial" charset="0"/>
                <a:cs typeface="Arial" charset="0"/>
              </a:rPr>
              <a:t>Overview</a:t>
            </a:r>
            <a:endParaRPr lang="en-GB" smtClean="0">
              <a:latin typeface="Arial" charset="0"/>
              <a:cs typeface="Arial" charset="0"/>
            </a:endParaRPr>
          </a:p>
        </p:txBody>
      </p:sp>
      <p:sp>
        <p:nvSpPr>
          <p:cNvPr id="5" name="Rectangle 2"/>
          <p:cNvSpPr txBox="1">
            <a:spLocks noChangeArrowheads="1"/>
          </p:cNvSpPr>
          <p:nvPr/>
        </p:nvSpPr>
        <p:spPr bwMode="auto">
          <a:xfrm>
            <a:off x="428625" y="714375"/>
            <a:ext cx="4000500" cy="352425"/>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Reporting and Analytics</a:t>
            </a:r>
            <a:endParaRPr lang="en-GB" sz="2000" b="1" kern="0" dirty="0">
              <a:solidFill>
                <a:schemeClr val="bg1"/>
              </a:solidFill>
              <a:latin typeface="+mj-lt"/>
              <a:ea typeface="+mj-ea"/>
              <a:cs typeface="+mj-cs"/>
            </a:endParaRPr>
          </a:p>
        </p:txBody>
      </p:sp>
      <p:sp>
        <p:nvSpPr>
          <p:cNvPr id="8" name="Rectangle 3"/>
          <p:cNvSpPr txBox="1">
            <a:spLocks noChangeArrowheads="1"/>
          </p:cNvSpPr>
          <p:nvPr/>
        </p:nvSpPr>
        <p:spPr bwMode="auto">
          <a:xfrm>
            <a:off x="434975" y="1690688"/>
            <a:ext cx="2233613" cy="4800600"/>
          </a:xfrm>
          <a:prstGeom prst="rect">
            <a:avLst/>
          </a:prstGeom>
          <a:solidFill>
            <a:schemeClr val="bg1"/>
          </a:solidFill>
          <a:ln w="9525">
            <a:noFill/>
            <a:miter lim="800000"/>
            <a:headEnd/>
            <a:tailEnd/>
          </a:ln>
          <a:effectLst/>
        </p:spPr>
        <p:txBody>
          <a:bodyPr lIns="0" tIns="0" rIns="0" bIns="0"/>
          <a:lstStyle/>
          <a:p>
            <a:pPr marL="226800" indent="-226800">
              <a:spcBef>
                <a:spcPct val="20000"/>
              </a:spcBef>
              <a:defRPr/>
            </a:pPr>
            <a:r>
              <a:rPr lang="en-IE" kern="0" dirty="0">
                <a:solidFill>
                  <a:srgbClr val="008769"/>
                </a:solidFill>
                <a:latin typeface="+mn-lt"/>
              </a:rPr>
              <a:t/>
            </a:r>
            <a:br>
              <a:rPr lang="en-IE" kern="0" dirty="0">
                <a:solidFill>
                  <a:srgbClr val="008769"/>
                </a:solidFill>
                <a:latin typeface="+mn-lt"/>
              </a:rPr>
            </a:br>
            <a:r>
              <a:rPr lang="en-IE" kern="0" dirty="0">
                <a:solidFill>
                  <a:srgbClr val="008769"/>
                </a:solidFill>
                <a:latin typeface="+mn-lt"/>
              </a:rPr>
              <a:t/>
            </a:r>
            <a:br>
              <a:rPr lang="en-IE" kern="0" dirty="0">
                <a:solidFill>
                  <a:srgbClr val="008769"/>
                </a:solidFill>
                <a:latin typeface="+mn-lt"/>
              </a:rPr>
            </a:br>
            <a:endParaRPr lang="en-IE" kern="0" dirty="0">
              <a:solidFill>
                <a:srgbClr val="008769"/>
              </a:solidFill>
              <a:latin typeface="+mn-lt"/>
            </a:endParaRPr>
          </a:p>
          <a:p>
            <a:pPr>
              <a:spcBef>
                <a:spcPct val="20000"/>
              </a:spcBef>
              <a:buFontTx/>
              <a:buChar char="•"/>
              <a:defRPr/>
            </a:pPr>
            <a:endParaRPr lang="en-IE" kern="0" dirty="0">
              <a:solidFill>
                <a:srgbClr val="008769"/>
              </a:solidFill>
              <a:latin typeface="+mn-lt"/>
            </a:endParaRPr>
          </a:p>
        </p:txBody>
      </p:sp>
      <p:sp>
        <p:nvSpPr>
          <p:cNvPr id="9" name="Rectangle 3"/>
          <p:cNvSpPr txBox="1">
            <a:spLocks noChangeArrowheads="1"/>
          </p:cNvSpPr>
          <p:nvPr/>
        </p:nvSpPr>
        <p:spPr bwMode="auto">
          <a:xfrm>
            <a:off x="428625" y="1295400"/>
            <a:ext cx="8286750" cy="347663"/>
          </a:xfrm>
          <a:prstGeom prst="rect">
            <a:avLst/>
          </a:prstGeom>
          <a:noFill/>
          <a:ln w="9525">
            <a:noFill/>
            <a:miter lim="800000"/>
            <a:headEnd/>
            <a:tailEnd/>
          </a:ln>
          <a:effectLst/>
        </p:spPr>
        <p:txBody>
          <a:bodyPr lIns="0" tIns="0" rIns="0" bIns="0"/>
          <a:lstStyle/>
          <a:p>
            <a:pPr algn="r">
              <a:spcBef>
                <a:spcPct val="20000"/>
              </a:spcBef>
              <a:defRPr/>
            </a:pPr>
            <a:r>
              <a:rPr lang="en-IE" sz="2000" kern="0" dirty="0">
                <a:solidFill>
                  <a:srgbClr val="008769"/>
                </a:solidFill>
                <a:latin typeface="+mj-lt"/>
              </a:rPr>
              <a:t>Sage CRM provides powerful reporting tools</a:t>
            </a:r>
            <a:endParaRPr lang="en-GB" sz="1600" kern="0" dirty="0">
              <a:solidFill>
                <a:srgbClr val="008769"/>
              </a:solidFill>
              <a:latin typeface="+mj-lt"/>
            </a:endParaRPr>
          </a:p>
        </p:txBody>
      </p:sp>
      <p:pic>
        <p:nvPicPr>
          <p:cNvPr id="13" name="Picture 12" descr="0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0063" y="1749425"/>
            <a:ext cx="5810250" cy="2460625"/>
          </a:xfrm>
          <a:prstGeom prst="rect">
            <a:avLst/>
          </a:prstGeom>
          <a:solidFill>
            <a:srgbClr val="CDE6A0"/>
          </a:solidFill>
          <a:ln w="12700">
            <a:solidFill>
              <a:srgbClr val="007058"/>
            </a:solidFill>
            <a:miter lim="800000"/>
            <a:headEnd/>
            <a:tailEnd/>
          </a:ln>
        </p:spPr>
      </p:pic>
      <p:sp>
        <p:nvSpPr>
          <p:cNvPr id="14" name="Frame 13"/>
          <p:cNvSpPr/>
          <p:nvPr/>
        </p:nvSpPr>
        <p:spPr bwMode="auto">
          <a:xfrm>
            <a:off x="3027363" y="3721100"/>
            <a:ext cx="2995612" cy="488950"/>
          </a:xfrm>
          <a:prstGeom prst="frame">
            <a:avLst>
              <a:gd name="adj1" fmla="val 6960"/>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pic>
        <p:nvPicPr>
          <p:cNvPr id="15" name="Picture 14" descr="036.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22975" y="2097088"/>
            <a:ext cx="2727325" cy="2065337"/>
          </a:xfrm>
          <a:prstGeom prst="rect">
            <a:avLst/>
          </a:prstGeom>
          <a:solidFill>
            <a:srgbClr val="CDE6A0"/>
          </a:solidFill>
          <a:ln w="12700">
            <a:solidFill>
              <a:srgbClr val="007058"/>
            </a:solidFill>
            <a:miter lim="800000"/>
            <a:headEnd/>
            <a:tailEnd/>
          </a:ln>
        </p:spPr>
      </p:pic>
      <p:pic>
        <p:nvPicPr>
          <p:cNvPr id="16" name="Picture 15" descr="038.bmp"/>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4988" y="4359275"/>
            <a:ext cx="5784850" cy="1114425"/>
          </a:xfrm>
          <a:prstGeom prst="rect">
            <a:avLst/>
          </a:prstGeom>
          <a:solidFill>
            <a:srgbClr val="CDE6A0"/>
          </a:solidFill>
          <a:ln w="12700">
            <a:solidFill>
              <a:srgbClr val="007058"/>
            </a:solidFill>
            <a:miter lim="800000"/>
            <a:headEnd/>
            <a:tailEnd/>
          </a:ln>
        </p:spPr>
      </p:pic>
      <p:sp>
        <p:nvSpPr>
          <p:cNvPr id="12" name="AutoShape 40"/>
          <p:cNvSpPr>
            <a:spLocks noChangeArrowheads="1"/>
          </p:cNvSpPr>
          <p:nvPr/>
        </p:nvSpPr>
        <p:spPr bwMode="auto">
          <a:xfrm>
            <a:off x="225627" y="1442244"/>
            <a:ext cx="3028212" cy="4357402"/>
          </a:xfrm>
          <a:prstGeom prst="flowChartAlternateProcess">
            <a:avLst/>
          </a:prstGeom>
          <a:solidFill>
            <a:schemeClr val="bg1"/>
          </a:solidFill>
          <a:ln w="38100">
            <a:solidFill>
              <a:srgbClr val="007058"/>
            </a:solidFill>
            <a:headEnd/>
            <a:tailEnd/>
          </a:ln>
          <a:effectLst>
            <a:outerShdw blurRad="149987" dist="250190" dir="8460000" algn="ctr">
              <a:srgbClr val="000000">
                <a:alpha val="59000"/>
              </a:srgbClr>
            </a:outerShdw>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IE" kern="0" dirty="0">
                <a:solidFill>
                  <a:schemeClr val="tx1"/>
                </a:solidFill>
              </a:rPr>
              <a:t>Sage CRM provides a comprehensive suite of standard report categories straight out of the box</a:t>
            </a:r>
          </a:p>
          <a:p>
            <a:pPr marL="226800" indent="-226800">
              <a:spcBef>
                <a:spcPct val="20000"/>
              </a:spcBef>
              <a:buFontTx/>
              <a:buChar char="•"/>
              <a:defRPr/>
            </a:pPr>
            <a:endParaRPr lang="en-IE" kern="0" dirty="0">
              <a:solidFill>
                <a:schemeClr val="tx1"/>
              </a:solidFill>
            </a:endParaRPr>
          </a:p>
          <a:p>
            <a:pPr marL="226800" indent="-226800">
              <a:spcBef>
                <a:spcPct val="20000"/>
              </a:spcBef>
              <a:buFontTx/>
              <a:buChar char="•"/>
              <a:defRPr/>
            </a:pPr>
            <a:r>
              <a:rPr lang="en-IE" kern="0" dirty="0">
                <a:solidFill>
                  <a:schemeClr val="tx1"/>
                </a:solidFill>
              </a:rPr>
              <a:t>Existing reports can be fully customised and new reports can be created from scratch using Sage CRM’s wizard-based report customisation tools</a:t>
            </a:r>
          </a:p>
        </p:txBody>
      </p:sp>
    </p:spTree>
    <p:extLst>
      <p:ext uri="{BB962C8B-B14F-4D97-AF65-F5344CB8AC3E}">
        <p14:creationId xmlns:p14="http://schemas.microsoft.com/office/powerpoint/2010/main" val="32282276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nodeType="afterGroup">
                            <p:stCondLst>
                              <p:cond delay="500"/>
                            </p:stCondLst>
                            <p:childTnLst>
                              <p:par>
                                <p:cTn id="11" presetID="53" presetClass="entr" presetSubtype="0" fill="hold" grpId="0" nodeType="afterEffect">
                                  <p:stCondLst>
                                    <p:cond delay="10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nodeType="afterGroup">
                            <p:stCondLst>
                              <p:cond delay="2000"/>
                            </p:stCondLst>
                            <p:childTnLst>
                              <p:par>
                                <p:cTn id="17" presetID="18" presetClass="entr" presetSubtype="3"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upRight)">
                                      <p:cBhvr>
                                        <p:cTn id="19" dur="500"/>
                                        <p:tgtEl>
                                          <p:spTgt spid="15"/>
                                        </p:tgtEl>
                                      </p:cBhvr>
                                    </p:animEffect>
                                  </p:childTnLst>
                                </p:cTn>
                              </p:par>
                            </p:childTnLst>
                          </p:cTn>
                        </p:par>
                        <p:par>
                          <p:cTn id="20" fill="hold" nodeType="afterGroup">
                            <p:stCondLst>
                              <p:cond delay="2500"/>
                            </p:stCondLst>
                            <p:childTnLst>
                              <p:par>
                                <p:cTn id="21" presetID="53"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8625" y="428625"/>
            <a:ext cx="2714625" cy="352425"/>
          </a:xfrm>
        </p:spPr>
        <p:txBody>
          <a:bodyPr/>
          <a:lstStyle/>
          <a:p>
            <a:pPr eaLnBrk="1" hangingPunct="1"/>
            <a:r>
              <a:rPr lang="en-IE" smtClean="0">
                <a:latin typeface="Arial" charset="0"/>
                <a:cs typeface="Arial" charset="0"/>
              </a:rPr>
              <a:t>Overview</a:t>
            </a:r>
            <a:endParaRPr lang="en-GB" smtClean="0">
              <a:latin typeface="Arial" charset="0"/>
              <a:cs typeface="Arial" charset="0"/>
            </a:endParaRPr>
          </a:p>
        </p:txBody>
      </p:sp>
      <p:sp>
        <p:nvSpPr>
          <p:cNvPr id="5" name="Rectangle 2"/>
          <p:cNvSpPr txBox="1">
            <a:spLocks noChangeArrowheads="1"/>
          </p:cNvSpPr>
          <p:nvPr/>
        </p:nvSpPr>
        <p:spPr bwMode="auto">
          <a:xfrm>
            <a:off x="428625" y="714375"/>
            <a:ext cx="4000500" cy="352425"/>
          </a:xfrm>
          <a:prstGeom prst="rect">
            <a:avLst/>
          </a:prstGeom>
          <a:noFill/>
          <a:ln w="9525">
            <a:noFill/>
            <a:miter lim="800000"/>
            <a:headEnd/>
            <a:tailEnd/>
          </a:ln>
          <a:effectLst/>
        </p:spPr>
        <p:txBody>
          <a:bodyPr lIns="0" tIns="0" rIns="0" bIns="0" anchor="b"/>
          <a:lstStyle/>
          <a:p>
            <a:pPr>
              <a:defRPr/>
            </a:pPr>
            <a:r>
              <a:rPr lang="en-IE" sz="2000" b="1" kern="0" dirty="0">
                <a:solidFill>
                  <a:schemeClr val="bg1"/>
                </a:solidFill>
                <a:latin typeface="+mj-lt"/>
                <a:ea typeface="+mj-ea"/>
                <a:cs typeface="+mj-cs"/>
              </a:rPr>
              <a:t>Dashboards</a:t>
            </a:r>
            <a:endParaRPr lang="en-GB" sz="2000" b="1" kern="0" dirty="0">
              <a:solidFill>
                <a:schemeClr val="bg1"/>
              </a:solidFill>
              <a:latin typeface="+mj-lt"/>
              <a:ea typeface="+mj-ea"/>
              <a:cs typeface="+mj-cs"/>
            </a:endParaRPr>
          </a:p>
        </p:txBody>
      </p:sp>
      <p:sp>
        <p:nvSpPr>
          <p:cNvPr id="8" name="Rectangle 3"/>
          <p:cNvSpPr txBox="1">
            <a:spLocks noChangeArrowheads="1"/>
          </p:cNvSpPr>
          <p:nvPr/>
        </p:nvSpPr>
        <p:spPr bwMode="auto">
          <a:xfrm>
            <a:off x="434975" y="1690688"/>
            <a:ext cx="2233613" cy="4800600"/>
          </a:xfrm>
          <a:prstGeom prst="rect">
            <a:avLst/>
          </a:prstGeom>
          <a:solidFill>
            <a:schemeClr val="bg1"/>
          </a:solidFill>
          <a:ln w="9525">
            <a:noFill/>
            <a:miter lim="800000"/>
            <a:headEnd/>
            <a:tailEnd/>
          </a:ln>
          <a:effectLst/>
        </p:spPr>
        <p:txBody>
          <a:bodyPr lIns="0" tIns="0" rIns="0" bIns="0"/>
          <a:lstStyle/>
          <a:p>
            <a:pPr marL="226800" indent="-226800">
              <a:spcBef>
                <a:spcPct val="20000"/>
              </a:spcBef>
              <a:defRPr/>
            </a:pPr>
            <a:r>
              <a:rPr lang="en-IE" kern="0" dirty="0">
                <a:solidFill>
                  <a:srgbClr val="008769"/>
                </a:solidFill>
                <a:latin typeface="+mn-lt"/>
              </a:rPr>
              <a:t/>
            </a:r>
            <a:br>
              <a:rPr lang="en-IE" kern="0" dirty="0">
                <a:solidFill>
                  <a:srgbClr val="008769"/>
                </a:solidFill>
                <a:latin typeface="+mn-lt"/>
              </a:rPr>
            </a:br>
            <a:r>
              <a:rPr lang="en-IE" kern="0" dirty="0">
                <a:solidFill>
                  <a:srgbClr val="008769"/>
                </a:solidFill>
                <a:latin typeface="+mn-lt"/>
              </a:rPr>
              <a:t/>
            </a:r>
            <a:br>
              <a:rPr lang="en-IE" kern="0" dirty="0">
                <a:solidFill>
                  <a:srgbClr val="008769"/>
                </a:solidFill>
                <a:latin typeface="+mn-lt"/>
              </a:rPr>
            </a:br>
            <a:endParaRPr lang="en-IE" kern="0" dirty="0">
              <a:solidFill>
                <a:srgbClr val="008769"/>
              </a:solidFill>
              <a:latin typeface="+mn-lt"/>
            </a:endParaRPr>
          </a:p>
          <a:p>
            <a:pPr>
              <a:spcBef>
                <a:spcPct val="20000"/>
              </a:spcBef>
              <a:buFontTx/>
              <a:buChar char="•"/>
              <a:defRPr/>
            </a:pPr>
            <a:endParaRPr lang="en-IE" kern="0" dirty="0">
              <a:solidFill>
                <a:srgbClr val="008769"/>
              </a:solidFill>
              <a:latin typeface="+mn-lt"/>
            </a:endParaRPr>
          </a:p>
        </p:txBody>
      </p:sp>
      <p:sp>
        <p:nvSpPr>
          <p:cNvPr id="9" name="Rectangle 3"/>
          <p:cNvSpPr txBox="1">
            <a:spLocks noChangeArrowheads="1"/>
          </p:cNvSpPr>
          <p:nvPr/>
        </p:nvSpPr>
        <p:spPr bwMode="auto">
          <a:xfrm>
            <a:off x="428625" y="1295400"/>
            <a:ext cx="8286750" cy="347663"/>
          </a:xfrm>
          <a:prstGeom prst="rect">
            <a:avLst/>
          </a:prstGeom>
          <a:noFill/>
          <a:ln w="9525">
            <a:noFill/>
            <a:miter lim="800000"/>
            <a:headEnd/>
            <a:tailEnd/>
          </a:ln>
          <a:effectLst/>
        </p:spPr>
        <p:txBody>
          <a:bodyPr lIns="0" tIns="0" rIns="0" bIns="0"/>
          <a:lstStyle/>
          <a:p>
            <a:pPr algn="r">
              <a:spcBef>
                <a:spcPct val="20000"/>
              </a:spcBef>
              <a:defRPr/>
            </a:pPr>
            <a:r>
              <a:rPr lang="en-IE" sz="2000" kern="0" dirty="0">
                <a:solidFill>
                  <a:srgbClr val="008769"/>
                </a:solidFill>
                <a:latin typeface="+mj-lt"/>
              </a:rPr>
              <a:t>Sage CRM provides dashboards for all users</a:t>
            </a:r>
            <a:endParaRPr lang="en-GB" sz="1600" kern="0" dirty="0">
              <a:solidFill>
                <a:srgbClr val="008769"/>
              </a:solidFill>
              <a:latin typeface="+mj-lt"/>
            </a:endParaRPr>
          </a:p>
        </p:txBody>
      </p:sp>
      <p:pic>
        <p:nvPicPr>
          <p:cNvPr id="22" name="Picture 21" descr="008.JPG"/>
          <p:cNvPicPr>
            <a:picLocks noChangeAspect="1"/>
          </p:cNvPicPr>
          <p:nvPr/>
        </p:nvPicPr>
        <p:blipFill>
          <a:blip r:embed="rId3">
            <a:extLst>
              <a:ext uri="{28A0092B-C50C-407E-A947-70E740481C1C}">
                <a14:useLocalDpi xmlns:a14="http://schemas.microsoft.com/office/drawing/2010/main" val="0"/>
              </a:ext>
            </a:extLst>
          </a:blip>
          <a:srcRect t="7932"/>
          <a:stretch>
            <a:fillRect/>
          </a:stretch>
        </p:blipFill>
        <p:spPr bwMode="auto">
          <a:xfrm>
            <a:off x="3263900" y="1749425"/>
            <a:ext cx="5534025" cy="2463800"/>
          </a:xfrm>
          <a:prstGeom prst="rect">
            <a:avLst/>
          </a:prstGeom>
          <a:solidFill>
            <a:srgbClr val="CDE6A0"/>
          </a:solidFill>
          <a:ln w="12700">
            <a:solidFill>
              <a:srgbClr val="007058"/>
            </a:solidFill>
            <a:miter lim="800000"/>
            <a:headEnd/>
            <a:tailEnd/>
          </a:ln>
        </p:spPr>
      </p:pic>
      <p:pic>
        <p:nvPicPr>
          <p:cNvPr id="23" name="Content Placeholder 6" descr="008.JPG"/>
          <p:cNvPicPr>
            <a:picLocks noGrp="1" noChangeAspect="1"/>
          </p:cNvPicPr>
          <p:nvPr>
            <p:ph idx="1"/>
          </p:nvPr>
        </p:nvPicPr>
        <p:blipFill>
          <a:blip r:embed="rId3" cstate="print">
            <a:extLst>
              <a:ext uri="{28A0092B-C50C-407E-A947-70E740481C1C}">
                <a14:useLocalDpi xmlns:a14="http://schemas.microsoft.com/office/drawing/2010/main" val="0"/>
              </a:ext>
            </a:extLst>
          </a:blip>
          <a:srcRect l="9750" t="17679" r="60945" b="54735"/>
          <a:stretch>
            <a:fillRect/>
          </a:stretch>
        </p:blipFill>
        <p:spPr>
          <a:xfrm>
            <a:off x="3284538" y="4303713"/>
            <a:ext cx="1293812" cy="782637"/>
          </a:xfrm>
          <a:solidFill>
            <a:srgbClr val="CDE6A0"/>
          </a:solidFill>
          <a:ln w="12700">
            <a:solidFill>
              <a:srgbClr val="007058"/>
            </a:solidFill>
            <a:miter lim="800000"/>
            <a:headEnd/>
            <a:tailEnd/>
          </a:ln>
        </p:spPr>
      </p:pic>
      <p:pic>
        <p:nvPicPr>
          <p:cNvPr id="24" name="Content Placeholder 8" descr="008.JPG"/>
          <p:cNvPicPr>
            <a:picLocks noChangeAspect="1"/>
          </p:cNvPicPr>
          <p:nvPr/>
        </p:nvPicPr>
        <p:blipFill>
          <a:blip r:embed="rId3">
            <a:extLst>
              <a:ext uri="{28A0092B-C50C-407E-A947-70E740481C1C}">
                <a14:useLocalDpi xmlns:a14="http://schemas.microsoft.com/office/drawing/2010/main" val="0"/>
              </a:ext>
            </a:extLst>
          </a:blip>
          <a:srcRect l="8275" t="45593" r="73441" b="37329"/>
          <a:stretch>
            <a:fillRect/>
          </a:stretch>
        </p:blipFill>
        <p:spPr bwMode="auto">
          <a:xfrm>
            <a:off x="4683125" y="4303713"/>
            <a:ext cx="1293813" cy="776287"/>
          </a:xfrm>
          <a:prstGeom prst="rect">
            <a:avLst/>
          </a:prstGeom>
          <a:solidFill>
            <a:srgbClr val="CDE6A0"/>
          </a:solidFill>
          <a:ln w="12700">
            <a:solidFill>
              <a:srgbClr val="007058"/>
            </a:solidFill>
            <a:miter lim="800000"/>
            <a:headEnd/>
            <a:tailEnd/>
          </a:ln>
        </p:spPr>
      </p:pic>
      <p:pic>
        <p:nvPicPr>
          <p:cNvPr id="25" name="Content Placeholder 10" descr="008.JPG"/>
          <p:cNvPicPr>
            <a:picLocks noChangeAspect="1"/>
          </p:cNvPicPr>
          <p:nvPr/>
        </p:nvPicPr>
        <p:blipFill>
          <a:blip r:embed="rId3">
            <a:extLst>
              <a:ext uri="{28A0092B-C50C-407E-A947-70E740481C1C}">
                <a14:useLocalDpi xmlns:a14="http://schemas.microsoft.com/office/drawing/2010/main" val="0"/>
              </a:ext>
            </a:extLst>
          </a:blip>
          <a:srcRect l="40320" t="80733" r="39151"/>
          <a:stretch>
            <a:fillRect/>
          </a:stretch>
        </p:blipFill>
        <p:spPr bwMode="auto">
          <a:xfrm>
            <a:off x="6083300" y="4302125"/>
            <a:ext cx="1298575" cy="782638"/>
          </a:xfrm>
          <a:prstGeom prst="rect">
            <a:avLst/>
          </a:prstGeom>
          <a:solidFill>
            <a:srgbClr val="CDE6A0"/>
          </a:solidFill>
          <a:ln w="12700">
            <a:solidFill>
              <a:srgbClr val="007058"/>
            </a:solidFill>
            <a:miter lim="800000"/>
            <a:headEnd/>
            <a:tailEnd/>
          </a:ln>
        </p:spPr>
      </p:pic>
      <p:pic>
        <p:nvPicPr>
          <p:cNvPr id="26" name="Content Placeholder 12" descr="008.JPG"/>
          <p:cNvPicPr>
            <a:picLocks noChangeAspect="1"/>
          </p:cNvPicPr>
          <p:nvPr/>
        </p:nvPicPr>
        <p:blipFill>
          <a:blip r:embed="rId3">
            <a:extLst>
              <a:ext uri="{28A0092B-C50C-407E-A947-70E740481C1C}">
                <a14:useLocalDpi xmlns:a14="http://schemas.microsoft.com/office/drawing/2010/main" val="0"/>
              </a:ext>
            </a:extLst>
          </a:blip>
          <a:srcRect l="9750" t="89929" r="80501" b="876"/>
          <a:stretch>
            <a:fillRect/>
          </a:stretch>
        </p:blipFill>
        <p:spPr bwMode="auto">
          <a:xfrm>
            <a:off x="7488238" y="4298950"/>
            <a:ext cx="1309687" cy="792163"/>
          </a:xfrm>
          <a:prstGeom prst="rect">
            <a:avLst/>
          </a:prstGeom>
          <a:solidFill>
            <a:srgbClr val="CDE6A0"/>
          </a:solidFill>
          <a:ln w="12700">
            <a:solidFill>
              <a:srgbClr val="007058"/>
            </a:solidFill>
            <a:miter lim="800000"/>
            <a:headEnd/>
            <a:tailEnd/>
          </a:ln>
        </p:spPr>
      </p:pic>
      <p:sp>
        <p:nvSpPr>
          <p:cNvPr id="13" name="TextBox 12"/>
          <p:cNvSpPr txBox="1">
            <a:spLocks noChangeArrowheads="1"/>
          </p:cNvSpPr>
          <p:nvPr/>
        </p:nvSpPr>
        <p:spPr bwMode="auto">
          <a:xfrm>
            <a:off x="3275013" y="5051425"/>
            <a:ext cx="1323975" cy="646113"/>
          </a:xfrm>
          <a:prstGeom prst="rect">
            <a:avLst/>
          </a:prstGeom>
          <a:noFill/>
          <a:ln w="9525">
            <a:noFill/>
            <a:miter lim="800000"/>
            <a:headEnd/>
            <a:tailEnd/>
          </a:ln>
        </p:spPr>
        <p:txBody>
          <a:bodyPr>
            <a:spAutoFit/>
          </a:bodyPr>
          <a:lstStyle/>
          <a:p>
            <a:pPr algn="ctr" eaLnBrk="0" hangingPunct="0">
              <a:defRPr/>
            </a:pPr>
            <a:r>
              <a:rPr lang="en-IE" sz="1200" dirty="0">
                <a:latin typeface="+mn-lt"/>
              </a:rPr>
              <a:t>Performance monitoring </a:t>
            </a:r>
            <a:r>
              <a:rPr lang="en-IE" sz="1200" dirty="0" err="1">
                <a:latin typeface="+mn-lt"/>
              </a:rPr>
              <a:t>portlet</a:t>
            </a:r>
            <a:endParaRPr lang="en-GB" sz="1200" dirty="0">
              <a:latin typeface="+mn-lt"/>
            </a:endParaRPr>
          </a:p>
        </p:txBody>
      </p:sp>
      <p:sp>
        <p:nvSpPr>
          <p:cNvPr id="14" name="TextBox 13"/>
          <p:cNvSpPr txBox="1">
            <a:spLocks noChangeArrowheads="1"/>
          </p:cNvSpPr>
          <p:nvPr/>
        </p:nvSpPr>
        <p:spPr bwMode="auto">
          <a:xfrm>
            <a:off x="4656138" y="5064125"/>
            <a:ext cx="1323975" cy="460375"/>
          </a:xfrm>
          <a:prstGeom prst="rect">
            <a:avLst/>
          </a:prstGeom>
          <a:noFill/>
          <a:ln w="9525">
            <a:noFill/>
            <a:miter lim="800000"/>
            <a:headEnd/>
            <a:tailEnd/>
          </a:ln>
        </p:spPr>
        <p:txBody>
          <a:bodyPr>
            <a:spAutoFit/>
          </a:bodyPr>
          <a:lstStyle/>
          <a:p>
            <a:pPr algn="ctr" eaLnBrk="0" hangingPunct="0">
              <a:defRPr/>
            </a:pPr>
            <a:r>
              <a:rPr lang="en-IE" sz="1200" dirty="0">
                <a:latin typeface="+mn-lt"/>
              </a:rPr>
              <a:t>Saved searches </a:t>
            </a:r>
            <a:r>
              <a:rPr lang="en-IE" sz="1200" dirty="0" err="1">
                <a:latin typeface="+mn-lt"/>
              </a:rPr>
              <a:t>portlet</a:t>
            </a:r>
            <a:endParaRPr lang="en-GB" sz="1200" dirty="0">
              <a:latin typeface="+mn-lt"/>
            </a:endParaRPr>
          </a:p>
        </p:txBody>
      </p:sp>
      <p:sp>
        <p:nvSpPr>
          <p:cNvPr id="15" name="TextBox 14"/>
          <p:cNvSpPr txBox="1">
            <a:spLocks noChangeArrowheads="1"/>
          </p:cNvSpPr>
          <p:nvPr/>
        </p:nvSpPr>
        <p:spPr bwMode="auto">
          <a:xfrm>
            <a:off x="6048375" y="5073650"/>
            <a:ext cx="1323975" cy="460375"/>
          </a:xfrm>
          <a:prstGeom prst="rect">
            <a:avLst/>
          </a:prstGeom>
          <a:noFill/>
          <a:ln w="9525">
            <a:noFill/>
            <a:miter lim="800000"/>
            <a:headEnd/>
            <a:tailEnd/>
          </a:ln>
        </p:spPr>
        <p:txBody>
          <a:bodyPr>
            <a:spAutoFit/>
          </a:bodyPr>
          <a:lstStyle/>
          <a:p>
            <a:pPr algn="ctr" eaLnBrk="0" hangingPunct="0">
              <a:defRPr/>
            </a:pPr>
            <a:r>
              <a:rPr lang="en-IE" sz="1200" dirty="0">
                <a:latin typeface="+mn-lt"/>
              </a:rPr>
              <a:t>Priority leads </a:t>
            </a:r>
            <a:r>
              <a:rPr lang="en-IE" sz="1200" dirty="0" err="1">
                <a:latin typeface="+mn-lt"/>
              </a:rPr>
              <a:t>portlet</a:t>
            </a:r>
            <a:endParaRPr lang="en-IE" sz="1200" dirty="0">
              <a:latin typeface="+mn-lt"/>
            </a:endParaRPr>
          </a:p>
        </p:txBody>
      </p:sp>
      <p:sp>
        <p:nvSpPr>
          <p:cNvPr id="16" name="TextBox 15"/>
          <p:cNvSpPr txBox="1">
            <a:spLocks noChangeArrowheads="1"/>
          </p:cNvSpPr>
          <p:nvPr/>
        </p:nvSpPr>
        <p:spPr bwMode="auto">
          <a:xfrm>
            <a:off x="7494588" y="5073650"/>
            <a:ext cx="1323975" cy="461963"/>
          </a:xfrm>
          <a:prstGeom prst="rect">
            <a:avLst/>
          </a:prstGeom>
          <a:noFill/>
          <a:ln w="9525">
            <a:noFill/>
            <a:miter lim="800000"/>
            <a:headEnd/>
            <a:tailEnd/>
          </a:ln>
        </p:spPr>
        <p:txBody>
          <a:bodyPr>
            <a:spAutoFit/>
          </a:bodyPr>
          <a:lstStyle/>
          <a:p>
            <a:pPr algn="ctr" eaLnBrk="0" hangingPunct="0">
              <a:defRPr/>
            </a:pPr>
            <a:r>
              <a:rPr lang="en-IE" sz="1200" dirty="0">
                <a:latin typeface="+mn-lt"/>
              </a:rPr>
              <a:t>Web feed</a:t>
            </a:r>
          </a:p>
          <a:p>
            <a:pPr algn="ctr" eaLnBrk="0" hangingPunct="0">
              <a:defRPr/>
            </a:pPr>
            <a:r>
              <a:rPr lang="en-IE" sz="1200" dirty="0" err="1">
                <a:latin typeface="+mn-lt"/>
              </a:rPr>
              <a:t>portlet</a:t>
            </a:r>
            <a:endParaRPr lang="en-IE" sz="1200" dirty="0">
              <a:latin typeface="+mn-lt"/>
            </a:endParaRPr>
          </a:p>
        </p:txBody>
      </p:sp>
      <p:sp>
        <p:nvSpPr>
          <p:cNvPr id="17" name="Frame 16"/>
          <p:cNvSpPr/>
          <p:nvPr/>
        </p:nvSpPr>
        <p:spPr bwMode="auto">
          <a:xfrm>
            <a:off x="3752850" y="1962150"/>
            <a:ext cx="1714500" cy="828675"/>
          </a:xfrm>
          <a:prstGeom prst="frame">
            <a:avLst>
              <a:gd name="adj1" fmla="val 3859"/>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18" name="Frame 17"/>
          <p:cNvSpPr/>
          <p:nvPr/>
        </p:nvSpPr>
        <p:spPr bwMode="auto">
          <a:xfrm>
            <a:off x="3752850" y="2747963"/>
            <a:ext cx="1712913" cy="527050"/>
          </a:xfrm>
          <a:prstGeom prst="frame">
            <a:avLst>
              <a:gd name="adj1" fmla="val 6539"/>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19" name="Frame 18"/>
          <p:cNvSpPr/>
          <p:nvPr/>
        </p:nvSpPr>
        <p:spPr bwMode="auto">
          <a:xfrm>
            <a:off x="5468938" y="3663950"/>
            <a:ext cx="3286125" cy="528638"/>
          </a:xfrm>
          <a:prstGeom prst="frame">
            <a:avLst>
              <a:gd name="adj1" fmla="val 7199"/>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21" name="Frame 20"/>
          <p:cNvSpPr/>
          <p:nvPr/>
        </p:nvSpPr>
        <p:spPr bwMode="auto">
          <a:xfrm>
            <a:off x="3763963" y="3756025"/>
            <a:ext cx="1689100" cy="441325"/>
          </a:xfrm>
          <a:prstGeom prst="frame">
            <a:avLst>
              <a:gd name="adj1" fmla="val 9155"/>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28" name="Rectangle 27"/>
          <p:cNvSpPr>
            <a:spLocks noChangeArrowheads="1"/>
          </p:cNvSpPr>
          <p:nvPr/>
        </p:nvSpPr>
        <p:spPr bwMode="auto">
          <a:xfrm>
            <a:off x="3228975" y="4295775"/>
            <a:ext cx="5610225" cy="138271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a:p>
        </p:txBody>
      </p:sp>
      <p:sp>
        <p:nvSpPr>
          <p:cNvPr id="29" name="Frame 28"/>
          <p:cNvSpPr/>
          <p:nvPr/>
        </p:nvSpPr>
        <p:spPr bwMode="auto">
          <a:xfrm>
            <a:off x="3773488" y="2466975"/>
            <a:ext cx="4441825" cy="2366963"/>
          </a:xfrm>
          <a:prstGeom prst="frame">
            <a:avLst>
              <a:gd name="adj1" fmla="val 1186"/>
            </a:avLst>
          </a:prstGeom>
          <a:solidFill>
            <a:srgbClr val="CDE6A0"/>
          </a:solidFill>
          <a:ln w="3175" cap="flat" cmpd="sng" algn="ctr">
            <a:solidFill>
              <a:srgbClr val="B2D082"/>
            </a:solidFill>
            <a:prstDash val="solid"/>
            <a:round/>
            <a:headEnd type="none" w="med" len="med"/>
            <a:tailEnd type="none" w="med" len="med"/>
          </a:ln>
          <a:effectLst/>
        </p:spPr>
        <p:txBody>
          <a:bodyPr/>
          <a:lstStyle/>
          <a:p>
            <a:pPr eaLnBrk="0" hangingPunct="0">
              <a:defRPr/>
            </a:pPr>
            <a:endParaRPr lang="en-GB">
              <a:latin typeface="Arial" pitchFamily="34" charset="0"/>
            </a:endParaRPr>
          </a:p>
        </p:txBody>
      </p:sp>
      <p:sp>
        <p:nvSpPr>
          <p:cNvPr id="30" name="AutoShape 40"/>
          <p:cNvSpPr>
            <a:spLocks noChangeArrowheads="1"/>
          </p:cNvSpPr>
          <p:nvPr/>
        </p:nvSpPr>
        <p:spPr bwMode="auto">
          <a:xfrm>
            <a:off x="213750" y="1413163"/>
            <a:ext cx="3170717" cy="5012215"/>
          </a:xfrm>
          <a:prstGeom prst="flowChartAlternateProcess">
            <a:avLst/>
          </a:prstGeom>
          <a:solidFill>
            <a:schemeClr val="bg1"/>
          </a:solidFill>
          <a:ln w="38100">
            <a:solidFill>
              <a:srgbClr val="007058"/>
            </a:solidFill>
            <a:headEnd/>
            <a:tailEnd/>
          </a:ln>
          <a:effectLst>
            <a:outerShdw blurRad="149987" dist="250190" dir="8460000" algn="ctr">
              <a:srgbClr val="000000">
                <a:alpha val="28000"/>
              </a:srgbClr>
            </a:outerShdw>
          </a:effectLst>
          <a:scene3d>
            <a:camera prst="perspectiveLeft">
              <a:rot lat="21300000" lon="19800000" rev="0"/>
            </a:camera>
            <a:lightRig rig="threePt" dir="t"/>
          </a:scene3d>
        </p:spPr>
        <p:style>
          <a:lnRef idx="1">
            <a:schemeClr val="accent5"/>
          </a:lnRef>
          <a:fillRef idx="3">
            <a:schemeClr val="accent5"/>
          </a:fillRef>
          <a:effectRef idx="2">
            <a:schemeClr val="accent5"/>
          </a:effectRef>
          <a:fontRef idx="minor">
            <a:schemeClr val="lt1"/>
          </a:fontRef>
        </p:style>
        <p:txBody>
          <a:bodyPr anchor="ctr">
            <a:spAutoFit/>
          </a:bodyPr>
          <a:lstStyle/>
          <a:p>
            <a:pPr marL="226800" indent="-226800">
              <a:spcBef>
                <a:spcPct val="20000"/>
              </a:spcBef>
              <a:buFontTx/>
              <a:buChar char="•"/>
              <a:defRPr/>
            </a:pPr>
            <a:r>
              <a:rPr lang="en-US" sz="1960" kern="0" dirty="0">
                <a:solidFill>
                  <a:schemeClr val="tx1"/>
                </a:solidFill>
              </a:rPr>
              <a:t>Sage CRM provides your staff with a range of fully configurable dashboards, which allow them to monitor key performance metrics in real-time </a:t>
            </a:r>
            <a:endParaRPr lang="en-IE" sz="1960" kern="0" dirty="0">
              <a:solidFill>
                <a:schemeClr val="tx1"/>
              </a:solidFill>
            </a:endParaRPr>
          </a:p>
          <a:p>
            <a:pPr marL="226800" indent="-226800">
              <a:spcBef>
                <a:spcPct val="20000"/>
              </a:spcBef>
              <a:buFontTx/>
              <a:buChar char="•"/>
              <a:defRPr/>
            </a:pPr>
            <a:endParaRPr lang="en-IE" sz="1960" kern="0" dirty="0">
              <a:solidFill>
                <a:schemeClr val="tx1"/>
              </a:solidFill>
            </a:endParaRPr>
          </a:p>
          <a:p>
            <a:pPr marL="226800" indent="-226800">
              <a:spcBef>
                <a:spcPct val="20000"/>
              </a:spcBef>
              <a:buFontTx/>
              <a:buChar char="•"/>
              <a:defRPr/>
            </a:pPr>
            <a:r>
              <a:rPr lang="en-IE" sz="1960" kern="0" dirty="0">
                <a:solidFill>
                  <a:schemeClr val="tx1"/>
                </a:solidFill>
              </a:rPr>
              <a:t>Dashboards can be easily customised at a user, manager and administrator level to address the particular requirements of an individual or group</a:t>
            </a:r>
          </a:p>
        </p:txBody>
      </p:sp>
      <p:pic>
        <p:nvPicPr>
          <p:cNvPr id="27" name="Picture 26" descr="041.bmp"/>
          <p:cNvPicPr>
            <a:picLocks noChangeAspect="1"/>
          </p:cNvPicPr>
          <p:nvPr/>
        </p:nvPicPr>
        <p:blipFill>
          <a:blip r:embed="rId4">
            <a:extLst>
              <a:ext uri="{28A0092B-C50C-407E-A947-70E740481C1C}">
                <a14:useLocalDpi xmlns:a14="http://schemas.microsoft.com/office/drawing/2010/main" val="0"/>
              </a:ext>
            </a:extLst>
          </a:blip>
          <a:srcRect b="7191"/>
          <a:stretch>
            <a:fillRect/>
          </a:stretch>
        </p:blipFill>
        <p:spPr bwMode="auto">
          <a:xfrm>
            <a:off x="3260725" y="1755775"/>
            <a:ext cx="5565775" cy="3824288"/>
          </a:xfrm>
          <a:prstGeom prst="rect">
            <a:avLst/>
          </a:prstGeom>
          <a:solidFill>
            <a:srgbClr val="CDE6A0"/>
          </a:solidFill>
          <a:ln w="12700">
            <a:solidFill>
              <a:srgbClr val="007058"/>
            </a:solidFill>
            <a:miter lim="800000"/>
            <a:headEnd/>
            <a:tailEnd/>
          </a:ln>
        </p:spPr>
      </p:pic>
    </p:spTree>
    <p:extLst>
      <p:ext uri="{BB962C8B-B14F-4D97-AF65-F5344CB8AC3E}">
        <p14:creationId xmlns:p14="http://schemas.microsoft.com/office/powerpoint/2010/main" val="5098114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nodeType="afterGroup">
                            <p:stCondLst>
                              <p:cond delay="1000"/>
                            </p:stCondLst>
                            <p:childTnLst>
                              <p:par>
                                <p:cTn id="17" presetID="53"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nodeType="afterGroup">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nodeType="afterGroup">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nodeType="afterGroup">
                            <p:stCondLst>
                              <p:cond delay="2500"/>
                            </p:stCondLst>
                            <p:childTnLst>
                              <p:par>
                                <p:cTn id="35" presetID="53" presetClass="entr" presetSubtype="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nodeType="afterGroup">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nodeType="afterGroup">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nodeType="afterGroup">
                            <p:stCondLst>
                              <p:cond delay="4000"/>
                            </p:stCondLst>
                            <p:childTnLst>
                              <p:par>
                                <p:cTn id="53" presetID="53"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nodeType="afterGroup">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childTnLst>
                          </p:cTn>
                        </p:par>
                        <p:par>
                          <p:cTn id="64" fill="hold" nodeType="afterGroup">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par>
                          <p:cTn id="70" fill="hold" nodeType="afterGroup">
                            <p:stCondLst>
                              <p:cond delay="5500"/>
                            </p:stCondLst>
                            <p:childTnLst>
                              <p:par>
                                <p:cTn id="71" presetID="53" presetClass="entr" presetSubtype="0"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nodeType="afterGroup">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par>
                                <p:cTn id="82" presetID="1"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childTnLst>
                                </p:cTn>
                              </p:par>
                            </p:childTnLst>
                          </p:cTn>
                        </p:par>
                        <p:par>
                          <p:cTn id="84" fill="hold" nodeType="afterGroup">
                            <p:stCondLst>
                              <p:cond delay="6500"/>
                            </p:stCondLst>
                            <p:childTnLst>
                              <p:par>
                                <p:cTn id="85" presetID="53"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childTnLst>
                          </p:cTn>
                        </p:par>
                        <p:par>
                          <p:cTn id="90" fill="hold" nodeType="afterGroup">
                            <p:stCondLst>
                              <p:cond delay="7000"/>
                            </p:stCondLst>
                            <p:childTnLst>
                              <p:par>
                                <p:cTn id="91" presetID="53" presetClass="entr" presetSubtype="0" fill="hold" grpId="0" nodeType="afterEffect">
                                  <p:stCondLst>
                                    <p:cond delay="1000"/>
                                  </p:stCondLst>
                                  <p:childTnLst>
                                    <p:set>
                                      <p:cBhvr>
                                        <p:cTn id="92" dur="1" fill="hold">
                                          <p:stCondLst>
                                            <p:cond delay="0"/>
                                          </p:stCondLst>
                                        </p:cTn>
                                        <p:tgtEl>
                                          <p:spTgt spid="29"/>
                                        </p:tgtEl>
                                        <p:attrNameLst>
                                          <p:attrName>style.visibility</p:attrName>
                                        </p:attrNameLst>
                                      </p:cBhvr>
                                      <p:to>
                                        <p:strVal val="visible"/>
                                      </p:to>
                                    </p:set>
                                    <p:anim calcmode="lin" valueType="num">
                                      <p:cBhvr>
                                        <p:cTn id="93" dur="500" fill="hold"/>
                                        <p:tgtEl>
                                          <p:spTgt spid="29"/>
                                        </p:tgtEl>
                                        <p:attrNameLst>
                                          <p:attrName>ppt_w</p:attrName>
                                        </p:attrNameLst>
                                      </p:cBhvr>
                                      <p:tavLst>
                                        <p:tav tm="0">
                                          <p:val>
                                            <p:fltVal val="0"/>
                                          </p:val>
                                        </p:tav>
                                        <p:tav tm="100000">
                                          <p:val>
                                            <p:strVal val="#ppt_w"/>
                                          </p:val>
                                        </p:tav>
                                      </p:tavLst>
                                    </p:anim>
                                    <p:anim calcmode="lin" valueType="num">
                                      <p:cBhvr>
                                        <p:cTn id="94" dur="500" fill="hold"/>
                                        <p:tgtEl>
                                          <p:spTgt spid="29"/>
                                        </p:tgtEl>
                                        <p:attrNameLst>
                                          <p:attrName>ppt_h</p:attrName>
                                        </p:attrNameLst>
                                      </p:cBhvr>
                                      <p:tavLst>
                                        <p:tav tm="0">
                                          <p:val>
                                            <p:fltVal val="0"/>
                                          </p:val>
                                        </p:tav>
                                        <p:tav tm="100000">
                                          <p:val>
                                            <p:strVal val="#ppt_h"/>
                                          </p:val>
                                        </p:tav>
                                      </p:tavLst>
                                    </p:anim>
                                    <p:animEffect transition="in" filter="fade">
                                      <p:cBhvr>
                                        <p:cTn id="9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animBg="1"/>
      <p:bldP spid="18" grpId="0" animBg="1"/>
      <p:bldP spid="19" grpId="0" animBg="1"/>
      <p:bldP spid="21" grpId="0" animBg="1"/>
      <p:bldP spid="28"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1990</Words>
  <Application>Microsoft Office PowerPoint</Application>
  <PresentationFormat>On-screen Show (4:3)</PresentationFormat>
  <Paragraphs>226</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Introduction</vt:lpstr>
      <vt:lpstr>Overview</vt:lpstr>
      <vt:lpstr>Overview</vt:lpstr>
      <vt:lpstr>Overview</vt:lpstr>
      <vt:lpstr>Overview</vt:lpstr>
      <vt:lpstr>Overview</vt:lpstr>
      <vt:lpstr>Overview</vt:lpstr>
      <vt:lpstr>Overview</vt:lpstr>
      <vt:lpstr>Overview</vt:lpstr>
      <vt:lpstr>Overview</vt:lpstr>
      <vt:lpstr>Overview</vt:lpstr>
      <vt:lpstr>Overview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dc:creator>
  <cp:lastModifiedBy>Raj</cp:lastModifiedBy>
  <cp:revision>2</cp:revision>
  <dcterms:created xsi:type="dcterms:W3CDTF">2011-07-18T12:17:02Z</dcterms:created>
  <dcterms:modified xsi:type="dcterms:W3CDTF">2011-07-18T12:20:17Z</dcterms:modified>
</cp:coreProperties>
</file>